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heme/themeOverride1.xml" ContentType="application/vnd.openxmlformats-officedocument.themeOverr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67" r:id="rId5"/>
    <p:sldId id="259" r:id="rId6"/>
    <p:sldId id="260" r:id="rId7"/>
    <p:sldId id="261" r:id="rId8"/>
    <p:sldId id="262" r:id="rId9"/>
    <p:sldId id="263" r:id="rId10"/>
    <p:sldId id="264" r:id="rId11"/>
    <p:sldId id="265" r:id="rId12"/>
    <p:sldId id="266"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33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3" d="100"/>
          <a:sy n="73" d="100"/>
        </p:scale>
        <p:origin x="446"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9362900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845826"/>
            <a:ext cx="7477601" cy="2499598"/>
          </a:xfrm>
          <a:prstGeom prst="rect">
            <a:avLst/>
          </a:prstGeom>
          <a:noFill/>
          <a:ln/>
        </p:spPr>
        <p:txBody>
          <a:bodyPr wrap="square" rtlCol="0" anchor="t"/>
          <a:lstStyle/>
          <a:p>
            <a:pPr marL="0" indent="0">
              <a:lnSpc>
                <a:spcPts val="6561"/>
              </a:lnSpc>
              <a:buNone/>
            </a:pPr>
            <a:r>
              <a:rPr lang="en-US" sz="5249" b="1" kern="0" spc="-105" dirty="0">
                <a:solidFill>
                  <a:srgbClr val="FF75D3"/>
                </a:solidFill>
                <a:latin typeface="adonis-web" pitchFamily="34" charset="0"/>
                <a:ea typeface="adonis-web" pitchFamily="34" charset="-122"/>
                <a:cs typeface="adonis-web" pitchFamily="34" charset="-120"/>
              </a:rPr>
              <a:t>PARKINSON DISEASE DETECTION using XGBOOSTER</a:t>
            </a:r>
            <a:endParaRPr lang="en-US" sz="5249" dirty="0"/>
          </a:p>
        </p:txBody>
      </p:sp>
      <p:sp>
        <p:nvSpPr>
          <p:cNvPr id="6" name="Text 2"/>
          <p:cNvSpPr/>
          <p:nvPr/>
        </p:nvSpPr>
        <p:spPr>
          <a:xfrm>
            <a:off x="833199" y="4678680"/>
            <a:ext cx="7477601" cy="1066205"/>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Parkinson's Disease Detection using the powerful XGBooster algorithm. Learn about the importance of early detection and how machine learning is revolutionizing diagnosis.</a:t>
            </a:r>
            <a:endParaRPr lang="en-US" sz="1750" dirty="0"/>
          </a:p>
        </p:txBody>
      </p:sp>
      <p:sp>
        <p:nvSpPr>
          <p:cNvPr id="7" name="Shape 3"/>
          <p:cNvSpPr/>
          <p:nvPr/>
        </p:nvSpPr>
        <p:spPr>
          <a:xfrm>
            <a:off x="833199" y="6011466"/>
            <a:ext cx="355402" cy="355402"/>
          </a:xfrm>
          <a:prstGeom prst="roundRect">
            <a:avLst>
              <a:gd name="adj" fmla="val 25726039"/>
            </a:avLst>
          </a:prstGeom>
          <a:noFill/>
          <a:ln w="7620">
            <a:solidFill>
              <a:srgbClr val="FFFFFF"/>
            </a:solidFill>
            <a:prstDash val="solid"/>
          </a:ln>
        </p:spPr>
      </p:sp>
      <p:sp>
        <p:nvSpPr>
          <p:cNvPr id="9" name="Text 4"/>
          <p:cNvSpPr/>
          <p:nvPr/>
        </p:nvSpPr>
        <p:spPr>
          <a:xfrm>
            <a:off x="1299686" y="5994797"/>
            <a:ext cx="7011114" cy="1725648"/>
          </a:xfrm>
          <a:prstGeom prst="rect">
            <a:avLst/>
          </a:prstGeom>
          <a:noFill/>
          <a:ln/>
        </p:spPr>
        <p:txBody>
          <a:bodyPr wrap="none" rtlCol="0" anchor="t"/>
          <a:lstStyle/>
          <a:p>
            <a:pPr>
              <a:lnSpc>
                <a:spcPts val="3062"/>
              </a:lnSpc>
            </a:pPr>
            <a:r>
              <a:rPr lang="en-GB" sz="2400" dirty="0"/>
              <a:t>Faculty Coordinator – </a:t>
            </a:r>
            <a:r>
              <a:rPr lang="en-GB" sz="2400" dirty="0" smtClean="0"/>
              <a:t>Mrs </a:t>
            </a:r>
          </a:p>
          <a:p>
            <a:r>
              <a:rPr lang="pt-BR" sz="2400" dirty="0"/>
              <a:t>Team Members :-</a:t>
            </a:r>
          </a:p>
          <a:p>
            <a:pPr lvl="1"/>
            <a:r>
              <a:rPr lang="pt-BR" sz="2400" dirty="0" smtClean="0"/>
              <a:t>Anish Kumar- 1BI20AI004</a:t>
            </a:r>
          </a:p>
          <a:p>
            <a:pPr lvl="1"/>
            <a:r>
              <a:rPr lang="pt-BR" sz="2400" dirty="0" smtClean="0"/>
              <a:t>Manoj Lokesh Reddy- 21BI20AI0</a:t>
            </a:r>
            <a:endParaRPr lang="pt-BR" sz="2400" dirty="0"/>
          </a:p>
          <a:p>
            <a:pPr>
              <a:lnSpc>
                <a:spcPts val="3062"/>
              </a:lnSpc>
            </a:pPr>
            <a:endParaRPr lang="en-US" sz="2187" b="1" kern="0" spc="-35" dirty="0" smtClean="0">
              <a:solidFill>
                <a:srgbClr val="272525"/>
              </a:solidFill>
              <a:latin typeface="Source Sans Pro" pitchFamily="34" charset="0"/>
              <a:ea typeface="Source Sans Pro" pitchFamily="34" charset="-122"/>
              <a:cs typeface="Source Sans Pro" pitchFamily="34" charset="-12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4" name="Text 1"/>
          <p:cNvSpPr/>
          <p:nvPr/>
        </p:nvSpPr>
        <p:spPr>
          <a:xfrm>
            <a:off x="2348389" y="3190042"/>
            <a:ext cx="7172444" cy="694373"/>
          </a:xfrm>
          <a:prstGeom prst="rect">
            <a:avLst/>
          </a:prstGeom>
          <a:noFill/>
          <a:ln/>
        </p:spPr>
        <p:txBody>
          <a:bodyPr wrap="none" rtlCol="0" anchor="t"/>
          <a:lstStyle/>
          <a:p>
            <a:pPr marL="0" indent="0">
              <a:lnSpc>
                <a:spcPts val="5468"/>
              </a:lnSpc>
              <a:buNone/>
            </a:pPr>
            <a:endParaRPr lang="en-US" sz="4374" dirty="0"/>
          </a:p>
        </p:txBody>
      </p:sp>
      <p:sp>
        <p:nvSpPr>
          <p:cNvPr id="5" name="Text 2"/>
          <p:cNvSpPr/>
          <p:nvPr/>
        </p:nvSpPr>
        <p:spPr>
          <a:xfrm>
            <a:off x="2348389" y="4328755"/>
            <a:ext cx="9933503" cy="710803"/>
          </a:xfrm>
          <a:prstGeom prst="rect">
            <a:avLst/>
          </a:prstGeom>
          <a:noFill/>
          <a:ln/>
        </p:spPr>
        <p:txBody>
          <a:bodyPr wrap="square" rtlCol="0" anchor="t"/>
          <a:lstStyle/>
          <a:p>
            <a:pPr marL="0" indent="0">
              <a:lnSpc>
                <a:spcPts val="2799"/>
              </a:lnSpc>
              <a:buNone/>
            </a:pPr>
            <a:endParaRPr lang="en-US" sz="1750"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06852" y="612187"/>
            <a:ext cx="7874561" cy="5850081"/>
          </a:xfrm>
          <a:prstGeom prst="rect">
            <a:avLst/>
          </a:prstGeom>
        </p:spPr>
      </p:pic>
      <p:pic>
        <p:nvPicPr>
          <p:cNvPr id="8" name="Picture 7" descr="Proposed Methodology."/>
          <p:cNvPicPr/>
          <p:nvPr/>
        </p:nvPicPr>
        <p:blipFill>
          <a:blip r:embed="rId5">
            <a:extLst>
              <a:ext uri="{28A0092B-C50C-407E-A947-70E740481C1C}">
                <a14:useLocalDpi xmlns:a14="http://schemas.microsoft.com/office/drawing/2010/main" val="0"/>
              </a:ext>
            </a:extLst>
          </a:blip>
          <a:srcRect/>
          <a:stretch>
            <a:fillRect/>
          </a:stretch>
        </p:blipFill>
        <p:spPr bwMode="auto">
          <a:xfrm>
            <a:off x="227231" y="792988"/>
            <a:ext cx="5707380" cy="5669280"/>
          </a:xfrm>
          <a:prstGeom prst="rect">
            <a:avLst/>
          </a:prstGeom>
          <a:noFill/>
          <a:ln>
            <a:noFill/>
          </a:ln>
        </p:spPr>
      </p:pic>
      <p:sp>
        <p:nvSpPr>
          <p:cNvPr id="9" name="TextBox 8"/>
          <p:cNvSpPr txBox="1"/>
          <p:nvPr/>
        </p:nvSpPr>
        <p:spPr>
          <a:xfrm>
            <a:off x="342900" y="6681355"/>
            <a:ext cx="13653655" cy="369332"/>
          </a:xfrm>
          <a:prstGeom prst="rect">
            <a:avLst/>
          </a:prstGeom>
          <a:noFill/>
        </p:spPr>
        <p:txBody>
          <a:bodyPr wrap="square" rtlCol="0">
            <a:spAutoFit/>
          </a:bodyPr>
          <a:lstStyle/>
          <a:p>
            <a:r>
              <a:rPr lang="en-IN" dirty="0" smtClean="0"/>
              <a:t>a)Data Flow diagram                                                                                   b)Sequence diagram                                        </a:t>
            </a:r>
            <a:endParaRPr lang="en-IN" dirty="0"/>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9288"/>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3067883"/>
            <a:ext cx="5219224" cy="694373"/>
          </a:xfrm>
          <a:prstGeom prst="rect">
            <a:avLst/>
          </a:prstGeom>
          <a:noFill/>
          <a:ln/>
        </p:spPr>
        <p:txBody>
          <a:bodyPr wrap="none" rtlCol="0" anchor="t"/>
          <a:lstStyle/>
          <a:p>
            <a:pPr marL="0" indent="0">
              <a:lnSpc>
                <a:spcPts val="5468"/>
              </a:lnSpc>
              <a:buNone/>
            </a:pPr>
            <a:endParaRPr lang="en-US" sz="4374" dirty="0"/>
          </a:p>
        </p:txBody>
      </p:sp>
      <p:sp>
        <p:nvSpPr>
          <p:cNvPr id="6" name="Text 2"/>
          <p:cNvSpPr/>
          <p:nvPr/>
        </p:nvSpPr>
        <p:spPr>
          <a:xfrm>
            <a:off x="833199" y="4095512"/>
            <a:ext cx="7477601" cy="1066205"/>
          </a:xfrm>
          <a:prstGeom prst="rect">
            <a:avLst/>
          </a:prstGeom>
          <a:noFill/>
          <a:ln/>
        </p:spPr>
        <p:txBody>
          <a:bodyPr wrap="square" rtlCol="0" anchor="t"/>
          <a:lstStyle/>
          <a:p>
            <a:pPr marL="0" indent="0">
              <a:lnSpc>
                <a:spcPts val="2799"/>
              </a:lnSpc>
              <a:buNone/>
            </a:pPr>
            <a:endParaRPr lang="en-US" sz="1750" dirty="0"/>
          </a:p>
        </p:txBody>
      </p:sp>
      <p:sp>
        <p:nvSpPr>
          <p:cNvPr id="7" name="TextBox 6"/>
          <p:cNvSpPr txBox="1"/>
          <p:nvPr/>
        </p:nvSpPr>
        <p:spPr>
          <a:xfrm>
            <a:off x="280555" y="258095"/>
            <a:ext cx="8030245" cy="707886"/>
          </a:xfrm>
          <a:prstGeom prst="rect">
            <a:avLst/>
          </a:prstGeom>
          <a:noFill/>
        </p:spPr>
        <p:txBody>
          <a:bodyPr wrap="square" rtlCol="0">
            <a:spAutoFit/>
          </a:bodyPr>
          <a:lstStyle/>
          <a:p>
            <a:r>
              <a:rPr lang="en-IN" sz="4000" dirty="0" smtClean="0">
                <a:solidFill>
                  <a:srgbClr val="FF33CC"/>
                </a:solidFill>
                <a:latin typeface="adonis-web"/>
              </a:rPr>
              <a:t>Advantage</a:t>
            </a:r>
            <a:endParaRPr lang="en-IN" sz="4000" dirty="0">
              <a:solidFill>
                <a:srgbClr val="FF33CC"/>
              </a:solidFill>
              <a:latin typeface="adonis-web"/>
            </a:endParaRPr>
          </a:p>
        </p:txBody>
      </p:sp>
      <p:sp>
        <p:nvSpPr>
          <p:cNvPr id="8" name="TextBox 7"/>
          <p:cNvSpPr txBox="1"/>
          <p:nvPr/>
        </p:nvSpPr>
        <p:spPr>
          <a:xfrm>
            <a:off x="280555" y="1132609"/>
            <a:ext cx="8427027" cy="7448193"/>
          </a:xfrm>
          <a:prstGeom prst="rect">
            <a:avLst/>
          </a:prstGeom>
          <a:noFill/>
        </p:spPr>
        <p:txBody>
          <a:bodyPr wrap="square" rtlCol="0">
            <a:spAutoFit/>
          </a:bodyPr>
          <a:lstStyle/>
          <a:p>
            <a:pPr marL="285750" indent="-285750">
              <a:buFont typeface="Arial" panose="020B0604020202020204" pitchFamily="34" charset="0"/>
              <a:buChar char="•"/>
            </a:pPr>
            <a:r>
              <a:rPr lang="en-GB" sz="1600" dirty="0" smtClean="0">
                <a:latin typeface="Source Sans Pro"/>
              </a:rPr>
              <a:t>Optimized </a:t>
            </a:r>
            <a:r>
              <a:rPr lang="en-GB" sz="1600" dirty="0">
                <a:latin typeface="Source Sans Pro"/>
              </a:rPr>
              <a:t>Feature Set: The feature selection layer allows for the identification of the most relevant variables, streamlining the dataset. This optimization can lead to improved model performance, interpretability, and reduced computational complexity.</a:t>
            </a:r>
          </a:p>
          <a:p>
            <a:pPr marL="285750" indent="-285750">
              <a:buFont typeface="Arial" panose="020B0604020202020204" pitchFamily="34" charset="0"/>
              <a:buChar char="•"/>
            </a:pPr>
            <a:endParaRPr lang="en-GB" sz="1600" dirty="0" smtClean="0">
              <a:latin typeface="Source Sans Pro"/>
            </a:endParaRPr>
          </a:p>
          <a:p>
            <a:pPr marL="285750" indent="-285750">
              <a:buFont typeface="Arial" panose="020B0604020202020204" pitchFamily="34" charset="0"/>
              <a:buChar char="•"/>
            </a:pPr>
            <a:r>
              <a:rPr lang="en-GB" sz="1600" dirty="0" smtClean="0">
                <a:latin typeface="Source Sans Pro"/>
              </a:rPr>
              <a:t>Model </a:t>
            </a:r>
            <a:r>
              <a:rPr lang="en-GB" sz="1600" dirty="0">
                <a:latin typeface="Source Sans Pro"/>
              </a:rPr>
              <a:t>Flexibility and Complexity: The use of </a:t>
            </a:r>
            <a:r>
              <a:rPr lang="en-GB" sz="1600" dirty="0" err="1">
                <a:latin typeface="Source Sans Pro"/>
              </a:rPr>
              <a:t>XGBoost</a:t>
            </a:r>
            <a:r>
              <a:rPr lang="en-GB" sz="1600" dirty="0">
                <a:latin typeface="Source Sans Pro"/>
              </a:rPr>
              <a:t>, a powerful algorithm known for its ability to handle complex relationships, provides the model with flexibility to learn intricate patterns in the data. This can lead to high predictive accuracy.</a:t>
            </a:r>
          </a:p>
          <a:p>
            <a:pPr marL="285750" indent="-285750">
              <a:buFont typeface="Arial" panose="020B0604020202020204" pitchFamily="34" charset="0"/>
              <a:buChar char="•"/>
            </a:pPr>
            <a:endParaRPr lang="en-GB" sz="1600" dirty="0">
              <a:latin typeface="Source Sans Pro"/>
            </a:endParaRPr>
          </a:p>
          <a:p>
            <a:pPr marL="285750" indent="-285750">
              <a:buFont typeface="Arial" panose="020B0604020202020204" pitchFamily="34" charset="0"/>
              <a:buChar char="•"/>
            </a:pPr>
            <a:r>
              <a:rPr lang="en-GB" sz="1600" dirty="0" err="1">
                <a:latin typeface="Source Sans Pro"/>
              </a:rPr>
              <a:t>Hyperparameter</a:t>
            </a:r>
            <a:r>
              <a:rPr lang="en-GB" sz="1600" dirty="0">
                <a:latin typeface="Source Sans Pro"/>
              </a:rPr>
              <a:t> Tuning: The </a:t>
            </a:r>
            <a:r>
              <a:rPr lang="en-GB" sz="1600" dirty="0" err="1">
                <a:latin typeface="Source Sans Pro"/>
              </a:rPr>
              <a:t>XGBoost</a:t>
            </a:r>
            <a:r>
              <a:rPr lang="en-GB" sz="1600" dirty="0">
                <a:latin typeface="Source Sans Pro"/>
              </a:rPr>
              <a:t> model development layer involves </a:t>
            </a:r>
            <a:r>
              <a:rPr lang="en-GB" sz="1600" dirty="0" err="1">
                <a:latin typeface="Source Sans Pro"/>
              </a:rPr>
              <a:t>hyperparameter</a:t>
            </a:r>
            <a:r>
              <a:rPr lang="en-GB" sz="1600" dirty="0">
                <a:latin typeface="Source Sans Pro"/>
              </a:rPr>
              <a:t> tuning, allowing for the optimization of model parameters to enhance predictive accuracy. This can result in a well-tailored model that performs optimally on the given dataset.</a:t>
            </a:r>
          </a:p>
          <a:p>
            <a:endParaRPr lang="en-GB" sz="1600" dirty="0">
              <a:latin typeface="Source Sans Pro"/>
            </a:endParaRPr>
          </a:p>
          <a:p>
            <a:r>
              <a:rPr lang="en-GB" sz="4400" dirty="0" smtClean="0">
                <a:solidFill>
                  <a:srgbClr val="FF33CC"/>
                </a:solidFill>
                <a:latin typeface="adonis-web"/>
              </a:rPr>
              <a:t>Disadvantage</a:t>
            </a:r>
          </a:p>
          <a:p>
            <a:pPr marL="285750" indent="-285750">
              <a:buFont typeface="Arial" panose="020B0604020202020204" pitchFamily="34" charset="0"/>
              <a:buChar char="•"/>
            </a:pPr>
            <a:endParaRPr lang="en-GB" sz="1600" dirty="0">
              <a:latin typeface="Source Sans Pro"/>
            </a:endParaRPr>
          </a:p>
          <a:p>
            <a:pPr marL="285750" indent="-285750">
              <a:buFont typeface="Arial" panose="020B0604020202020204" pitchFamily="34" charset="0"/>
              <a:buChar char="•"/>
            </a:pPr>
            <a:r>
              <a:rPr lang="en-GB" sz="1600" dirty="0" smtClean="0">
                <a:latin typeface="Source Sans Pro"/>
              </a:rPr>
              <a:t>Data </a:t>
            </a:r>
            <a:r>
              <a:rPr lang="en-GB" sz="1600" dirty="0">
                <a:latin typeface="Source Sans Pro"/>
              </a:rPr>
              <a:t>Dependency: The success of the model heavily relies on the quality and representativeness of the dataset. If the dataset is biased or lacks diversity, the model's performance may be limited in real-world scenarios.</a:t>
            </a:r>
          </a:p>
          <a:p>
            <a:pPr marL="285750" indent="-285750">
              <a:buFont typeface="Arial" panose="020B0604020202020204" pitchFamily="34" charset="0"/>
              <a:buChar char="•"/>
            </a:pPr>
            <a:endParaRPr lang="en-GB" sz="1600" dirty="0">
              <a:latin typeface="Source Sans Pro"/>
            </a:endParaRPr>
          </a:p>
          <a:p>
            <a:pPr marL="285750" indent="-285750">
              <a:buFont typeface="Arial" panose="020B0604020202020204" pitchFamily="34" charset="0"/>
              <a:buChar char="•"/>
            </a:pPr>
            <a:r>
              <a:rPr lang="en-GB" sz="1600" dirty="0">
                <a:latin typeface="Source Sans Pro"/>
              </a:rPr>
              <a:t>Computational Intensity: </a:t>
            </a:r>
            <a:r>
              <a:rPr lang="en-GB" sz="1600" dirty="0" err="1">
                <a:latin typeface="Source Sans Pro"/>
              </a:rPr>
              <a:t>XGBoost</a:t>
            </a:r>
            <a:r>
              <a:rPr lang="en-GB" sz="1600" dirty="0">
                <a:latin typeface="Source Sans Pro"/>
              </a:rPr>
              <a:t>, while powerful, can be computationally intensive, especially during the </a:t>
            </a:r>
            <a:r>
              <a:rPr lang="en-GB" sz="1600" dirty="0" err="1">
                <a:latin typeface="Source Sans Pro"/>
              </a:rPr>
              <a:t>hyperparameter</a:t>
            </a:r>
            <a:r>
              <a:rPr lang="en-GB" sz="1600" dirty="0">
                <a:latin typeface="Source Sans Pro"/>
              </a:rPr>
              <a:t> tuning phase. This might pose challenges in terms of time and resource requirements, particularly for large datasets.</a:t>
            </a:r>
          </a:p>
          <a:p>
            <a:pPr marL="285750" indent="-285750">
              <a:buFont typeface="Arial" panose="020B0604020202020204" pitchFamily="34" charset="0"/>
              <a:buChar char="•"/>
            </a:pPr>
            <a:endParaRPr lang="en-GB" sz="1600" dirty="0">
              <a:latin typeface="Source Sans Pro"/>
            </a:endParaRPr>
          </a:p>
          <a:p>
            <a:pPr marL="285750" indent="-285750">
              <a:buFont typeface="Arial" panose="020B0604020202020204" pitchFamily="34" charset="0"/>
              <a:buChar char="•"/>
            </a:pPr>
            <a:r>
              <a:rPr lang="en-GB" sz="1600" dirty="0">
                <a:latin typeface="Source Sans Pro"/>
              </a:rPr>
              <a:t>Interpretability Challenges: The complex nature of </a:t>
            </a:r>
            <a:r>
              <a:rPr lang="en-GB" sz="1600" dirty="0" err="1">
                <a:latin typeface="Source Sans Pro"/>
              </a:rPr>
              <a:t>XGBoost</a:t>
            </a:r>
            <a:r>
              <a:rPr lang="en-GB" sz="1600" dirty="0">
                <a:latin typeface="Source Sans Pro"/>
              </a:rPr>
              <a:t> models may hinder interpretability. Understanding the precise reasons behind the model's predictions could be challenging, which may be a concern in certain applications where interpretability is crucial.</a:t>
            </a:r>
          </a:p>
          <a:p>
            <a:endParaRPr lang="en-GB"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3855027" y="3805000"/>
            <a:ext cx="6207540" cy="1523644"/>
          </a:xfrm>
          <a:prstGeom prst="rect">
            <a:avLst/>
          </a:prstGeom>
          <a:noFill/>
          <a:ln/>
        </p:spPr>
        <p:txBody>
          <a:bodyPr wrap="none" rtlCol="0" anchor="t"/>
          <a:lstStyle/>
          <a:p>
            <a:pPr algn="ctr">
              <a:lnSpc>
                <a:spcPts val="5468"/>
              </a:lnSpc>
            </a:pPr>
            <a:r>
              <a:rPr lang="en-US" sz="8000" b="1" kern="0" spc="-87" dirty="0" smtClean="0">
                <a:solidFill>
                  <a:srgbClr val="FF75D3"/>
                </a:solidFill>
                <a:latin typeface="adonis-web" pitchFamily="34" charset="0"/>
                <a:ea typeface="adonis-web" pitchFamily="34" charset="-122"/>
                <a:cs typeface="adonis-web" pitchFamily="34" charset="-120"/>
              </a:rPr>
              <a:t> </a:t>
            </a:r>
          </a:p>
          <a:p>
            <a:pPr algn="ctr">
              <a:lnSpc>
                <a:spcPts val="5468"/>
              </a:lnSpc>
            </a:pPr>
            <a:r>
              <a:rPr lang="en-US" sz="8000" b="1" kern="0" spc="-87" dirty="0" smtClean="0">
                <a:solidFill>
                  <a:srgbClr val="FF75D3"/>
                </a:solidFill>
                <a:latin typeface="adonis-web" pitchFamily="34" charset="0"/>
                <a:ea typeface="adonis-web" pitchFamily="34" charset="-122"/>
                <a:cs typeface="adonis-web" pitchFamily="34" charset="-120"/>
              </a:rPr>
              <a:t>Thank </a:t>
            </a:r>
            <a:r>
              <a:rPr lang="en-US" sz="8000" b="1" kern="0" spc="-87" dirty="0">
                <a:solidFill>
                  <a:srgbClr val="FF75D3"/>
                </a:solidFill>
                <a:latin typeface="adonis-web" pitchFamily="34" charset="0"/>
                <a:ea typeface="adonis-web" pitchFamily="34" charset="-122"/>
                <a:cs typeface="adonis-web" pitchFamily="34" charset="-120"/>
              </a:rPr>
              <a:t>You</a:t>
            </a:r>
            <a:endParaRPr lang="en-US" sz="8000" dirty="0"/>
          </a:p>
        </p:txBody>
      </p:sp>
      <p:sp>
        <p:nvSpPr>
          <p:cNvPr id="6" name="Text 2"/>
          <p:cNvSpPr/>
          <p:nvPr/>
        </p:nvSpPr>
        <p:spPr>
          <a:xfrm>
            <a:off x="2348389" y="5661898"/>
            <a:ext cx="9933503" cy="710803"/>
          </a:xfrm>
          <a:prstGeom prst="rect">
            <a:avLst/>
          </a:prstGeom>
          <a:noFill/>
          <a:ln/>
        </p:spPr>
        <p:txBody>
          <a:bodyPr wrap="square" rtlCol="0" anchor="t"/>
          <a:lstStyle/>
          <a:p>
            <a:pPr marL="0" indent="0">
              <a:lnSpc>
                <a:spcPts val="2799"/>
              </a:lnSpc>
              <a:buNone/>
            </a:pPr>
            <a:endParaRPr lang="en-US" sz="1750"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43490" y="-5358"/>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151419" y="176645"/>
            <a:ext cx="7645782" cy="893619"/>
          </a:xfrm>
          <a:prstGeom prst="rect">
            <a:avLst/>
          </a:prstGeom>
          <a:noFill/>
          <a:ln/>
        </p:spPr>
        <p:txBody>
          <a:bodyPr wrap="square" rtlCol="0" anchor="t"/>
          <a:lstStyle/>
          <a:p>
            <a:pPr marL="0" indent="0">
              <a:lnSpc>
                <a:spcPts val="5468"/>
              </a:lnSpc>
              <a:buNone/>
            </a:pPr>
            <a:r>
              <a:rPr lang="en-US" sz="4374" b="1" kern="0" spc="-87" dirty="0" smtClean="0">
                <a:solidFill>
                  <a:srgbClr val="FF75D3"/>
                </a:solidFill>
                <a:latin typeface="adonis-web" pitchFamily="34" charset="0"/>
                <a:ea typeface="adonis-web" pitchFamily="34" charset="-122"/>
                <a:cs typeface="adonis-web" pitchFamily="34" charset="-120"/>
              </a:rPr>
              <a:t> Abstract</a:t>
            </a:r>
            <a:endParaRPr lang="en-US" sz="4374" dirty="0"/>
          </a:p>
        </p:txBody>
      </p:sp>
      <p:sp>
        <p:nvSpPr>
          <p:cNvPr id="6" name="Text 2"/>
          <p:cNvSpPr/>
          <p:nvPr/>
        </p:nvSpPr>
        <p:spPr>
          <a:xfrm>
            <a:off x="5974773" y="831273"/>
            <a:ext cx="7822427" cy="7398327"/>
          </a:xfrm>
          <a:prstGeom prst="rect">
            <a:avLst/>
          </a:prstGeom>
          <a:noFill/>
          <a:ln/>
        </p:spPr>
        <p:txBody>
          <a:bodyPr wrap="square" rtlCol="0" anchor="t"/>
          <a:lstStyle/>
          <a:p>
            <a:pPr>
              <a:lnSpc>
                <a:spcPts val="2799"/>
              </a:lnSpc>
            </a:pPr>
            <a:r>
              <a:rPr lang="en-US" sz="1750" kern="0" spc="-35" dirty="0" smtClean="0">
                <a:solidFill>
                  <a:srgbClr val="272525"/>
                </a:solidFill>
                <a:latin typeface="Source Sans Pro" pitchFamily="34" charset="0"/>
                <a:ea typeface="Source Sans Pro" pitchFamily="34" charset="-122"/>
                <a:cs typeface="Source Sans Pro" pitchFamily="34" charset="-120"/>
              </a:rPr>
              <a:t>Parkinson's Disease is a neurodegenerative disorder characterized by motor symptoms such as tremors, stiffness, and slowness of movement. It affects millions worldwide.</a:t>
            </a:r>
            <a:r>
              <a:rPr lang="en-GB" sz="1750" kern="0" spc="-35" dirty="0">
                <a:solidFill>
                  <a:srgbClr val="272525"/>
                </a:solidFill>
                <a:latin typeface="Source Sans Pro" pitchFamily="34" charset="0"/>
                <a:ea typeface="Source Sans Pro" pitchFamily="34" charset="-122"/>
                <a:cs typeface="Source Sans Pro" pitchFamily="34" charset="-120"/>
              </a:rPr>
              <a:t> Parkinson's disease (PD) is a progressive neurodegenerative disorder affecting millions of people worldwide. Early and accurate diagnosis of Parkinson's disease is crucial for timely intervention and improved patient outcomes. This research focuses on the development and implementation of an efficient diagnostic model for Parkinson's disease using the </a:t>
            </a:r>
            <a:r>
              <a:rPr lang="en-GB" sz="1750" kern="0" spc="-35" dirty="0" err="1">
                <a:solidFill>
                  <a:srgbClr val="272525"/>
                </a:solidFill>
                <a:latin typeface="Source Sans Pro" pitchFamily="34" charset="0"/>
                <a:ea typeface="Source Sans Pro" pitchFamily="34" charset="-122"/>
                <a:cs typeface="Source Sans Pro" pitchFamily="34" charset="-120"/>
              </a:rPr>
              <a:t>XGBoost</a:t>
            </a:r>
            <a:r>
              <a:rPr lang="en-GB" sz="1750" kern="0" spc="-35" dirty="0">
                <a:solidFill>
                  <a:srgbClr val="272525"/>
                </a:solidFill>
                <a:latin typeface="Source Sans Pro" pitchFamily="34" charset="0"/>
                <a:ea typeface="Source Sans Pro" pitchFamily="34" charset="-122"/>
                <a:cs typeface="Source Sans Pro" pitchFamily="34" charset="-120"/>
              </a:rPr>
              <a:t> algorithm, a powerful machine learning technique known for its robust performance in classification tasks.</a:t>
            </a:r>
          </a:p>
          <a:p>
            <a:pPr>
              <a:lnSpc>
                <a:spcPts val="2799"/>
              </a:lnSpc>
            </a:pPr>
            <a:r>
              <a:rPr lang="en-GB" sz="1750" kern="0" spc="-35" dirty="0">
                <a:solidFill>
                  <a:srgbClr val="272525"/>
                </a:solidFill>
                <a:latin typeface="Source Sans Pro" pitchFamily="34" charset="0"/>
                <a:ea typeface="Source Sans Pro" pitchFamily="34" charset="-122"/>
                <a:cs typeface="Source Sans Pro" pitchFamily="34" charset="-120"/>
              </a:rPr>
              <a:t>The dataset utilized in this study includes a comprehensive set of features extracted from various clinical assessments, such as tremor amplitude, </a:t>
            </a:r>
            <a:r>
              <a:rPr lang="en-GB" sz="1750" kern="0" spc="-35" dirty="0" err="1">
                <a:solidFill>
                  <a:srgbClr val="272525"/>
                </a:solidFill>
                <a:latin typeface="Source Sans Pro" pitchFamily="34" charset="0"/>
                <a:ea typeface="Source Sans Pro" pitchFamily="34" charset="-122"/>
                <a:cs typeface="Source Sans Pro" pitchFamily="34" charset="-120"/>
              </a:rPr>
              <a:t>bradykinesia</a:t>
            </a:r>
            <a:r>
              <a:rPr lang="en-GB" sz="1750" kern="0" spc="-35" dirty="0">
                <a:solidFill>
                  <a:srgbClr val="272525"/>
                </a:solidFill>
                <a:latin typeface="Source Sans Pro" pitchFamily="34" charset="0"/>
                <a:ea typeface="Source Sans Pro" pitchFamily="34" charset="-122"/>
                <a:cs typeface="Source Sans Pro" pitchFamily="34" charset="-120"/>
              </a:rPr>
              <a:t>, and rigidity. These features serve as input variables for the </a:t>
            </a:r>
            <a:r>
              <a:rPr lang="en-GB" sz="1750" kern="0" spc="-35" dirty="0" err="1">
                <a:solidFill>
                  <a:srgbClr val="272525"/>
                </a:solidFill>
                <a:latin typeface="Source Sans Pro" pitchFamily="34" charset="0"/>
                <a:ea typeface="Source Sans Pro" pitchFamily="34" charset="-122"/>
                <a:cs typeface="Source Sans Pro" pitchFamily="34" charset="-120"/>
              </a:rPr>
              <a:t>XGBoost</a:t>
            </a:r>
            <a:r>
              <a:rPr lang="en-GB" sz="1750" kern="0" spc="-35" dirty="0">
                <a:solidFill>
                  <a:srgbClr val="272525"/>
                </a:solidFill>
                <a:latin typeface="Source Sans Pro" pitchFamily="34" charset="0"/>
                <a:ea typeface="Source Sans Pro" pitchFamily="34" charset="-122"/>
                <a:cs typeface="Source Sans Pro" pitchFamily="34" charset="-120"/>
              </a:rPr>
              <a:t> model, which is trained on a </a:t>
            </a:r>
            <a:r>
              <a:rPr lang="en-GB" sz="1750" kern="0" spc="-35" dirty="0" err="1">
                <a:solidFill>
                  <a:srgbClr val="272525"/>
                </a:solidFill>
                <a:latin typeface="Source Sans Pro" pitchFamily="34" charset="0"/>
                <a:ea typeface="Source Sans Pro" pitchFamily="34" charset="-122"/>
                <a:cs typeface="Source Sans Pro" pitchFamily="34" charset="-120"/>
              </a:rPr>
              <a:t>labeled</a:t>
            </a:r>
            <a:r>
              <a:rPr lang="en-GB" sz="1750" kern="0" spc="-35" dirty="0">
                <a:solidFill>
                  <a:srgbClr val="272525"/>
                </a:solidFill>
                <a:latin typeface="Source Sans Pro" pitchFamily="34" charset="0"/>
                <a:ea typeface="Source Sans Pro" pitchFamily="34" charset="-122"/>
                <a:cs typeface="Source Sans Pro" pitchFamily="34" charset="-120"/>
              </a:rPr>
              <a:t> dataset consisting of both PD and non-PD samples. The model's </a:t>
            </a:r>
            <a:r>
              <a:rPr lang="en-GB" sz="1750" kern="0" spc="-35" dirty="0" err="1">
                <a:solidFill>
                  <a:srgbClr val="272525"/>
                </a:solidFill>
                <a:latin typeface="Source Sans Pro" pitchFamily="34" charset="0"/>
                <a:ea typeface="Source Sans Pro" pitchFamily="34" charset="-122"/>
                <a:cs typeface="Source Sans Pro" pitchFamily="34" charset="-120"/>
              </a:rPr>
              <a:t>hyperparameters</a:t>
            </a:r>
            <a:r>
              <a:rPr lang="en-GB" sz="1750" kern="0" spc="-35" dirty="0">
                <a:solidFill>
                  <a:srgbClr val="272525"/>
                </a:solidFill>
                <a:latin typeface="Source Sans Pro" pitchFamily="34" charset="0"/>
                <a:ea typeface="Source Sans Pro" pitchFamily="34" charset="-122"/>
                <a:cs typeface="Source Sans Pro" pitchFamily="34" charset="-120"/>
              </a:rPr>
              <a:t> are fine-tuned to achieve optimal performance, balancing sensitivity and specificity in disease </a:t>
            </a:r>
            <a:r>
              <a:rPr lang="en-GB" sz="1750" kern="0" spc="-35" dirty="0" err="1">
                <a:solidFill>
                  <a:srgbClr val="272525"/>
                </a:solidFill>
                <a:latin typeface="Source Sans Pro" pitchFamily="34" charset="0"/>
                <a:ea typeface="Source Sans Pro" pitchFamily="34" charset="-122"/>
                <a:cs typeface="Source Sans Pro" pitchFamily="34" charset="-120"/>
              </a:rPr>
              <a:t>detection.The</a:t>
            </a:r>
            <a:r>
              <a:rPr lang="en-GB" sz="1750" kern="0" spc="-35" dirty="0">
                <a:solidFill>
                  <a:srgbClr val="272525"/>
                </a:solidFill>
                <a:latin typeface="Source Sans Pro" pitchFamily="34" charset="0"/>
                <a:ea typeface="Source Sans Pro" pitchFamily="34" charset="-122"/>
                <a:cs typeface="Source Sans Pro" pitchFamily="34" charset="-120"/>
              </a:rPr>
              <a:t> proposed </a:t>
            </a:r>
            <a:r>
              <a:rPr lang="en-GB" sz="1750" kern="0" spc="-35" dirty="0" err="1">
                <a:solidFill>
                  <a:srgbClr val="272525"/>
                </a:solidFill>
                <a:latin typeface="Source Sans Pro" pitchFamily="34" charset="0"/>
                <a:ea typeface="Source Sans Pro" pitchFamily="34" charset="-122"/>
                <a:cs typeface="Source Sans Pro" pitchFamily="34" charset="-120"/>
              </a:rPr>
              <a:t>XGBoost</a:t>
            </a:r>
            <a:r>
              <a:rPr lang="en-GB" sz="1750" kern="0" spc="-35" dirty="0">
                <a:solidFill>
                  <a:srgbClr val="272525"/>
                </a:solidFill>
                <a:latin typeface="Source Sans Pro" pitchFamily="34" charset="0"/>
                <a:ea typeface="Source Sans Pro" pitchFamily="34" charset="-122"/>
                <a:cs typeface="Source Sans Pro" pitchFamily="34" charset="-120"/>
              </a:rPr>
              <a:t>-based Parkinson's disease detection model demonstrates promising results in terms of accuracy, sensitivity, and specificity during the training and validation phases. To evaluate its real-world applicability, the model is further tested on an independent dataset, demonstrating its generalization capabilities.</a:t>
            </a:r>
            <a:endParaRPr lang="en-US" sz="1750" kern="0" spc="-35" dirty="0" smtClean="0">
              <a:solidFill>
                <a:srgbClr val="272525"/>
              </a:solidFill>
              <a:latin typeface="Source Sans Pro" pitchFamily="34" charset="0"/>
              <a:ea typeface="Source Sans Pro" pitchFamily="34" charset="-122"/>
              <a:cs typeface="Source Sans Pro" pitchFamily="34" charset="-120"/>
            </a:endParaRPr>
          </a:p>
          <a:p>
            <a:pPr marL="0" indent="0">
              <a:lnSpc>
                <a:spcPts val="2799"/>
              </a:lnSpc>
              <a:buNone/>
            </a:pPr>
            <a:endParaRPr lang="en-US" sz="1750" kern="0" spc="-35" dirty="0" smtClean="0">
              <a:solidFill>
                <a:srgbClr val="272525"/>
              </a:solidFill>
              <a:latin typeface="Source Sans Pro" pitchFamily="34" charset="0"/>
              <a:ea typeface="Source Sans Pro" pitchFamily="34" charset="-122"/>
              <a:cs typeface="Source Sans Pro" pitchFamily="34" charset="-120"/>
            </a:endParaRPr>
          </a:p>
          <a:p>
            <a:pPr marL="0" indent="0">
              <a:lnSpc>
                <a:spcPts val="2799"/>
              </a:lnSpc>
              <a:buNone/>
            </a:pPr>
            <a:endParaRPr lang="en-US" sz="1750"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72736"/>
            <a:ext cx="14630400" cy="8229600"/>
          </a:xfrm>
          <a:prstGeom prst="rect">
            <a:avLst/>
          </a:prstGeom>
          <a:solidFill>
            <a:srgbClr val="FFFFFF">
              <a:alpha val="75000"/>
            </a:srgbClr>
          </a:solidFill>
          <a:ln w="13811">
            <a:solidFill>
              <a:srgbClr val="FFFFFF">
                <a:alpha val="64000"/>
              </a:srgbClr>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696191" y="249383"/>
            <a:ext cx="7069065" cy="778126"/>
          </a:xfrm>
          <a:prstGeom prst="rect">
            <a:avLst/>
          </a:prstGeom>
          <a:solidFill>
            <a:srgbClr val="FFFFFF">
              <a:alpha val="75000"/>
            </a:srgbClr>
          </a:solidFill>
          <a:ln w="13811">
            <a:solidFill>
              <a:srgbClr val="FFFFFF">
                <a:alpha val="64000"/>
              </a:srgbClr>
            </a:solidFill>
            <a:prstDash val="solid"/>
          </a:ln>
        </p:spPr>
        <p:txBody>
          <a:bodyPr wrap="none" rtlCol="0" anchor="t"/>
          <a:lstStyle/>
          <a:p>
            <a:pPr marL="0" indent="0">
              <a:lnSpc>
                <a:spcPts val="5468"/>
              </a:lnSpc>
              <a:buNone/>
            </a:pPr>
            <a:r>
              <a:rPr lang="en-US" sz="4374" b="1" kern="0" spc="-87" dirty="0" smtClean="0">
                <a:solidFill>
                  <a:srgbClr val="FF75D3"/>
                </a:solidFill>
                <a:latin typeface="adonis-web" pitchFamily="34" charset="0"/>
                <a:ea typeface="adonis-web" pitchFamily="34" charset="-122"/>
                <a:cs typeface="adonis-web" pitchFamily="34" charset="-120"/>
              </a:rPr>
              <a:t>Introduction</a:t>
            </a:r>
            <a:endParaRPr lang="en-US" sz="4374" dirty="0"/>
          </a:p>
        </p:txBody>
      </p:sp>
      <p:sp>
        <p:nvSpPr>
          <p:cNvPr id="6" name="Text 2"/>
          <p:cNvSpPr/>
          <p:nvPr/>
        </p:nvSpPr>
        <p:spPr>
          <a:xfrm>
            <a:off x="696191" y="1027509"/>
            <a:ext cx="7614609" cy="3956447"/>
          </a:xfrm>
          <a:prstGeom prst="rect">
            <a:avLst/>
          </a:prstGeom>
          <a:noFill/>
          <a:ln/>
        </p:spPr>
        <p:txBody>
          <a:bodyPr wrap="square" rtlCol="0" anchor="t"/>
          <a:lstStyle/>
          <a:p>
            <a:pPr marL="0" indent="0">
              <a:lnSpc>
                <a:spcPts val="2799"/>
              </a:lnSpc>
              <a:buNone/>
            </a:pPr>
            <a:r>
              <a:rPr lang="en-US" sz="1750" kern="0" spc="-35" dirty="0">
                <a:solidFill>
                  <a:srgbClr val="272525"/>
                </a:solidFill>
                <a:latin typeface="Source Sans Pro" pitchFamily="34" charset="0"/>
                <a:ea typeface="Source Sans Pro" pitchFamily="34" charset="-122"/>
                <a:cs typeface="Source Sans Pro" pitchFamily="34" charset="-120"/>
              </a:rPr>
              <a:t>Early detection of Parkinson's Disease is crucial for timely intervention and managing symptoms effectively. It can improve the quality of life for patients</a:t>
            </a:r>
            <a:r>
              <a:rPr lang="en-US" sz="1750" kern="0" spc="-35" dirty="0" smtClean="0">
                <a:solidFill>
                  <a:srgbClr val="272525"/>
                </a:solidFill>
                <a:latin typeface="Source Sans Pro" pitchFamily="34" charset="0"/>
                <a:ea typeface="Source Sans Pro" pitchFamily="34" charset="-122"/>
                <a:cs typeface="Source Sans Pro" pitchFamily="34" charset="-120"/>
              </a:rPr>
              <a:t>.</a:t>
            </a:r>
          </a:p>
          <a:p>
            <a:pPr>
              <a:lnSpc>
                <a:spcPts val="2799"/>
              </a:lnSpc>
            </a:pPr>
            <a:r>
              <a:rPr lang="en-US" sz="1750" kern="0" spc="-35" dirty="0">
                <a:solidFill>
                  <a:srgbClr val="272525"/>
                </a:solidFill>
                <a:latin typeface="Source Sans Pro" pitchFamily="34" charset="0"/>
                <a:ea typeface="Source Sans Pro" pitchFamily="34" charset="-122"/>
                <a:cs typeface="Source Sans Pro" pitchFamily="34" charset="-120"/>
              </a:rPr>
              <a:t>Parkinson's Disease is caused by the loss of dopamine-producing cells in the brain. Common symptoms include tremors, rigidity, </a:t>
            </a:r>
            <a:r>
              <a:rPr lang="en-US" sz="1750" kern="0" spc="-35" dirty="0" err="1">
                <a:solidFill>
                  <a:srgbClr val="272525"/>
                </a:solidFill>
                <a:latin typeface="Source Sans Pro" pitchFamily="34" charset="0"/>
                <a:ea typeface="Source Sans Pro" pitchFamily="34" charset="-122"/>
                <a:cs typeface="Source Sans Pro" pitchFamily="34" charset="-120"/>
              </a:rPr>
              <a:t>bradykinesia</a:t>
            </a:r>
            <a:r>
              <a:rPr lang="en-US" sz="1750" kern="0" spc="-35" dirty="0">
                <a:solidFill>
                  <a:srgbClr val="272525"/>
                </a:solidFill>
                <a:latin typeface="Source Sans Pro" pitchFamily="34" charset="0"/>
                <a:ea typeface="Source Sans Pro" pitchFamily="34" charset="-122"/>
                <a:cs typeface="Source Sans Pro" pitchFamily="34" charset="-120"/>
              </a:rPr>
              <a:t>, and postural instability</a:t>
            </a:r>
            <a:r>
              <a:rPr lang="en-US" sz="1750" kern="0" spc="-35" dirty="0" smtClean="0">
                <a:solidFill>
                  <a:srgbClr val="272525"/>
                </a:solidFill>
                <a:latin typeface="Source Sans Pro" pitchFamily="34" charset="0"/>
                <a:ea typeface="Source Sans Pro" pitchFamily="34" charset="-122"/>
                <a:cs typeface="Source Sans Pro" pitchFamily="34" charset="-120"/>
              </a:rPr>
              <a:t>.</a:t>
            </a:r>
            <a:r>
              <a:rPr lang="en-US" sz="1750" kern="0" spc="-35" dirty="0">
                <a:solidFill>
                  <a:srgbClr val="272525"/>
                </a:solidFill>
                <a:latin typeface="Source Sans Pro" pitchFamily="34" charset="0"/>
                <a:ea typeface="Source Sans Pro" pitchFamily="34" charset="-122"/>
                <a:cs typeface="Source Sans Pro" pitchFamily="34" charset="-120"/>
              </a:rPr>
              <a:t> Parkinson's Disease can significantly impact daily activities such as walking, talking, and performing routine tasks. It affects mobility, speech, and overall functionality</a:t>
            </a:r>
            <a:r>
              <a:rPr lang="en-US" sz="1750" kern="0" spc="-35" dirty="0" smtClean="0">
                <a:solidFill>
                  <a:srgbClr val="272525"/>
                </a:solidFill>
                <a:latin typeface="Source Sans Pro" pitchFamily="34" charset="0"/>
                <a:ea typeface="Source Sans Pro" pitchFamily="34" charset="-122"/>
                <a:cs typeface="Source Sans Pro" pitchFamily="34" charset="-120"/>
              </a:rPr>
              <a:t>.</a:t>
            </a:r>
            <a:r>
              <a:rPr lang="en-US" sz="1750" kern="0" spc="-35" dirty="0">
                <a:solidFill>
                  <a:srgbClr val="272525"/>
                </a:solidFill>
                <a:latin typeface="Source Sans Pro" pitchFamily="34" charset="0"/>
                <a:ea typeface="Source Sans Pro" pitchFamily="34" charset="-122"/>
                <a:cs typeface="Source Sans Pro" pitchFamily="34" charset="-120"/>
              </a:rPr>
              <a:t> Introduction to the powerful </a:t>
            </a:r>
            <a:r>
              <a:rPr lang="en-US" sz="1750" kern="0" spc="-35" dirty="0" err="1">
                <a:solidFill>
                  <a:srgbClr val="272525"/>
                </a:solidFill>
                <a:latin typeface="Source Sans Pro" pitchFamily="34" charset="0"/>
                <a:ea typeface="Source Sans Pro" pitchFamily="34" charset="-122"/>
                <a:cs typeface="Source Sans Pro" pitchFamily="34" charset="-120"/>
              </a:rPr>
              <a:t>XGBoost</a:t>
            </a:r>
            <a:r>
              <a:rPr lang="en-US" sz="1750" kern="0" spc="-35" dirty="0">
                <a:solidFill>
                  <a:srgbClr val="272525"/>
                </a:solidFill>
                <a:latin typeface="Source Sans Pro" pitchFamily="34" charset="0"/>
                <a:ea typeface="Source Sans Pro" pitchFamily="34" charset="-122"/>
                <a:cs typeface="Source Sans Pro" pitchFamily="34" charset="-120"/>
              </a:rPr>
              <a:t> algorithm and its application in detecting Parkinson's Disease. Discover how machine learning is transforming diagnostics</a:t>
            </a:r>
            <a:r>
              <a:rPr lang="en-US" sz="1750" kern="0" spc="-35" dirty="0" smtClean="0">
                <a:solidFill>
                  <a:srgbClr val="272525"/>
                </a:solidFill>
                <a:latin typeface="Source Sans Pro" pitchFamily="34" charset="0"/>
                <a:ea typeface="Source Sans Pro" pitchFamily="34" charset="-122"/>
                <a:cs typeface="Source Sans Pro" pitchFamily="34" charset="-120"/>
              </a:rPr>
              <a:t>.</a:t>
            </a:r>
            <a:r>
              <a:rPr lang="en-GB" sz="1750" kern="0" spc="-35" dirty="0">
                <a:solidFill>
                  <a:srgbClr val="272525"/>
                </a:solidFill>
                <a:latin typeface="Source Sans Pro" pitchFamily="34" charset="0"/>
                <a:ea typeface="Source Sans Pro" pitchFamily="34" charset="-122"/>
                <a:cs typeface="Source Sans Pro" pitchFamily="34" charset="-120"/>
              </a:rPr>
              <a:t> </a:t>
            </a:r>
            <a:endParaRPr lang="en-GB" sz="1750" kern="0" spc="-35" dirty="0" smtClean="0">
              <a:solidFill>
                <a:srgbClr val="272525"/>
              </a:solidFill>
              <a:latin typeface="Source Sans Pro" pitchFamily="34" charset="0"/>
              <a:ea typeface="Source Sans Pro" pitchFamily="34" charset="-122"/>
              <a:cs typeface="Source Sans Pro" pitchFamily="34" charset="-120"/>
            </a:endParaRPr>
          </a:p>
          <a:p>
            <a:pPr>
              <a:lnSpc>
                <a:spcPts val="2799"/>
              </a:lnSpc>
            </a:pPr>
            <a:r>
              <a:rPr lang="en-GB" sz="1750" kern="0" spc="-35" dirty="0" smtClean="0">
                <a:solidFill>
                  <a:srgbClr val="272525"/>
                </a:solidFill>
                <a:latin typeface="Source Sans Pro" pitchFamily="34" charset="0"/>
                <a:ea typeface="Source Sans Pro" pitchFamily="34" charset="-122"/>
                <a:cs typeface="Source Sans Pro" pitchFamily="34" charset="-120"/>
              </a:rPr>
              <a:t>The </a:t>
            </a:r>
            <a:r>
              <a:rPr lang="en-GB" sz="1750" kern="0" spc="-35" dirty="0">
                <a:solidFill>
                  <a:srgbClr val="272525"/>
                </a:solidFill>
                <a:latin typeface="Source Sans Pro" pitchFamily="34" charset="0"/>
                <a:ea typeface="Source Sans Pro" pitchFamily="34" charset="-122"/>
                <a:cs typeface="Source Sans Pro" pitchFamily="34" charset="-120"/>
              </a:rPr>
              <a:t>integration of machine learning algorithms into Parkinson's disease diagnosis holds the promise of revolutionizing current practices, providing a more objective and data-driven approach. As we explore the capabilities of the </a:t>
            </a:r>
            <a:r>
              <a:rPr lang="en-GB" sz="1750" kern="0" spc="-35" dirty="0" err="1">
                <a:solidFill>
                  <a:srgbClr val="272525"/>
                </a:solidFill>
                <a:latin typeface="Source Sans Pro" pitchFamily="34" charset="0"/>
                <a:ea typeface="Source Sans Pro" pitchFamily="34" charset="-122"/>
                <a:cs typeface="Source Sans Pro" pitchFamily="34" charset="-120"/>
              </a:rPr>
              <a:t>XGBoost</a:t>
            </a:r>
            <a:r>
              <a:rPr lang="en-GB" sz="1750" kern="0" spc="-35" dirty="0">
                <a:solidFill>
                  <a:srgbClr val="272525"/>
                </a:solidFill>
                <a:latin typeface="Source Sans Pro" pitchFamily="34" charset="0"/>
                <a:ea typeface="Source Sans Pro" pitchFamily="34" charset="-122"/>
                <a:cs typeface="Source Sans Pro" pitchFamily="34" charset="-120"/>
              </a:rPr>
              <a:t> algorithm in this context, we aim to contribute to the growing body of research dedicated to advancing the field of neurodegenerative disease diagnosis and management.</a:t>
            </a:r>
          </a:p>
          <a:p>
            <a:pPr>
              <a:lnSpc>
                <a:spcPts val="2799"/>
              </a:lnSpc>
            </a:pPr>
            <a:r>
              <a:rPr lang="en-GB" sz="1750" kern="0" spc="-35" dirty="0">
                <a:solidFill>
                  <a:srgbClr val="272525"/>
                </a:solidFill>
                <a:latin typeface="Source Sans Pro" pitchFamily="34" charset="0"/>
                <a:ea typeface="Source Sans Pro" pitchFamily="34" charset="-122"/>
                <a:cs typeface="Source Sans Pro" pitchFamily="34" charset="-120"/>
              </a:rPr>
              <a:t> </a:t>
            </a:r>
            <a:endParaRPr lang="en-US" sz="1750" dirty="0"/>
          </a:p>
          <a:p>
            <a:pPr>
              <a:lnSpc>
                <a:spcPts val="2799"/>
              </a:lnSpc>
            </a:pPr>
            <a:endParaRPr lang="en-US" sz="1750" dirty="0"/>
          </a:p>
          <a:p>
            <a:pPr>
              <a:lnSpc>
                <a:spcPts val="2799"/>
              </a:lnSpc>
            </a:pPr>
            <a:endParaRPr lang="en-US" sz="1750" dirty="0"/>
          </a:p>
          <a:p>
            <a:pPr marL="0" indent="0">
              <a:lnSpc>
                <a:spcPts val="2799"/>
              </a:lnSpc>
              <a:buNone/>
            </a:pPr>
            <a:endParaRPr lang="en-US" sz="1750" kern="0" spc="-35" dirty="0" smtClean="0">
              <a:solidFill>
                <a:srgbClr val="272525"/>
              </a:solidFill>
              <a:latin typeface="Source Sans Pro" pitchFamily="34" charset="0"/>
              <a:ea typeface="Source Sans Pro" pitchFamily="34" charset="-122"/>
              <a:cs typeface="Source Sans Pro" pitchFamily="34" charset="-120"/>
            </a:endParaRPr>
          </a:p>
          <a:p>
            <a:pPr marL="0" indent="0">
              <a:lnSpc>
                <a:spcPts val="2799"/>
              </a:lnSpc>
              <a:buNone/>
            </a:pPr>
            <a:endParaRPr lang="en-US" sz="175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31173"/>
            <a:ext cx="14630400" cy="8229600"/>
          </a:xfrm>
          <a:prstGeom prst="rect">
            <a:avLst/>
          </a:prstGeom>
        </p:spPr>
      </p:pic>
      <p:sp>
        <p:nvSpPr>
          <p:cNvPr id="3" name="Shape 0"/>
          <p:cNvSpPr/>
          <p:nvPr/>
        </p:nvSpPr>
        <p:spPr>
          <a:xfrm>
            <a:off x="0" y="-51955"/>
            <a:ext cx="14630400" cy="8229600"/>
          </a:xfrm>
          <a:prstGeom prst="rect">
            <a:avLst/>
          </a:prstGeom>
          <a:solidFill>
            <a:srgbClr val="FFFFFF">
              <a:alpha val="75000"/>
            </a:srgbClr>
          </a:solidFill>
          <a:ln w="13811">
            <a:solidFill>
              <a:srgbClr val="FFFFFF">
                <a:alpha val="64000"/>
              </a:srgbClr>
            </a:solidFill>
            <a:prstDash val="solid"/>
          </a:ln>
        </p:spPr>
      </p:sp>
      <p:sp>
        <p:nvSpPr>
          <p:cNvPr id="5" name="TextBox 4"/>
          <p:cNvSpPr txBox="1"/>
          <p:nvPr/>
        </p:nvSpPr>
        <p:spPr>
          <a:xfrm>
            <a:off x="1215736" y="-51955"/>
            <a:ext cx="9164783" cy="769441"/>
          </a:xfrm>
          <a:prstGeom prst="rect">
            <a:avLst/>
          </a:prstGeom>
          <a:noFill/>
        </p:spPr>
        <p:txBody>
          <a:bodyPr wrap="square" rtlCol="0">
            <a:spAutoFit/>
          </a:bodyPr>
          <a:lstStyle>
            <a:lvl1pPr>
              <a:defRPr b="1" kern="0" spc="-87">
                <a:solidFill>
                  <a:srgbClr val="FF75D3"/>
                </a:solidFill>
                <a:latin typeface="adonis-web" pitchFamily="34" charset="0"/>
                <a:ea typeface="adonis-web" pitchFamily="34" charset="-122"/>
                <a:cs typeface="adonis-web" pitchFamily="34" charset="-120"/>
              </a:defRPr>
            </a:lvl1pPr>
          </a:lstStyle>
          <a:p>
            <a:r>
              <a:rPr lang="en-IN" sz="4400" dirty="0"/>
              <a:t>Literature Survey</a:t>
            </a:r>
          </a:p>
        </p:txBody>
      </p:sp>
      <p:graphicFrame>
        <p:nvGraphicFramePr>
          <p:cNvPr id="6" name="Table 5"/>
          <p:cNvGraphicFramePr>
            <a:graphicFrameLocks noGrp="1"/>
          </p:cNvGraphicFramePr>
          <p:nvPr>
            <p:extLst>
              <p:ext uri="{D42A27DB-BD31-4B8C-83A1-F6EECF244321}">
                <p14:modId xmlns:p14="http://schemas.microsoft.com/office/powerpoint/2010/main" val="2425674989"/>
              </p:ext>
            </p:extLst>
          </p:nvPr>
        </p:nvGraphicFramePr>
        <p:xfrm>
          <a:off x="218209" y="717487"/>
          <a:ext cx="14152417" cy="7373195"/>
        </p:xfrm>
        <a:graphic>
          <a:graphicData uri="http://schemas.openxmlformats.org/drawingml/2006/table">
            <a:tbl>
              <a:tblPr firstRow="1" bandRow="1">
                <a:tableStyleId>{5C22544A-7EE6-4342-B048-85BDC9FD1C3A}</a:tableStyleId>
              </a:tblPr>
              <a:tblGrid>
                <a:gridCol w="985686"/>
                <a:gridCol w="2120685"/>
                <a:gridCol w="2874709"/>
                <a:gridCol w="2620352"/>
                <a:gridCol w="3029696"/>
                <a:gridCol w="2521289"/>
              </a:tblGrid>
              <a:tr h="628176">
                <a:tc>
                  <a:txBody>
                    <a:bodyPr/>
                    <a:lstStyle/>
                    <a:p>
                      <a:r>
                        <a:rPr lang="en-IN" dirty="0" smtClean="0"/>
                        <a:t>Sl.no</a:t>
                      </a:r>
                      <a:endParaRPr lang="en-IN" dirty="0"/>
                    </a:p>
                  </a:txBody>
                  <a:tcPr/>
                </a:tc>
                <a:tc>
                  <a:txBody>
                    <a:bodyPr/>
                    <a:lstStyle/>
                    <a:p>
                      <a:r>
                        <a:rPr lang="en-IN" dirty="0" smtClean="0"/>
                        <a:t>Authors name and</a:t>
                      </a:r>
                      <a:r>
                        <a:rPr lang="en-IN" baseline="0" dirty="0" smtClean="0"/>
                        <a:t> year</a:t>
                      </a:r>
                      <a:endParaRPr lang="en-IN" dirty="0"/>
                    </a:p>
                  </a:txBody>
                  <a:tcPr/>
                </a:tc>
                <a:tc>
                  <a:txBody>
                    <a:bodyPr/>
                    <a:lstStyle/>
                    <a:p>
                      <a:r>
                        <a:rPr lang="en-IN" dirty="0" smtClean="0"/>
                        <a:t>Title name and</a:t>
                      </a:r>
                      <a:r>
                        <a:rPr lang="en-IN" baseline="0" dirty="0" smtClean="0"/>
                        <a:t> journal Name</a:t>
                      </a:r>
                      <a:endParaRPr lang="en-IN" dirty="0"/>
                    </a:p>
                  </a:txBody>
                  <a:tcPr/>
                </a:tc>
                <a:tc>
                  <a:txBody>
                    <a:bodyPr/>
                    <a:lstStyle/>
                    <a:p>
                      <a:r>
                        <a:rPr lang="en-IN" dirty="0" smtClean="0"/>
                        <a:t>Abstract</a:t>
                      </a:r>
                      <a:endParaRPr lang="en-IN" dirty="0"/>
                    </a:p>
                  </a:txBody>
                  <a:tcPr/>
                </a:tc>
                <a:tc>
                  <a:txBody>
                    <a:bodyPr/>
                    <a:lstStyle/>
                    <a:p>
                      <a:r>
                        <a:rPr lang="en-IN" dirty="0" smtClean="0"/>
                        <a:t>Technique</a:t>
                      </a:r>
                      <a:endParaRPr lang="en-IN" dirty="0"/>
                    </a:p>
                  </a:txBody>
                  <a:tcPr/>
                </a:tc>
                <a:tc>
                  <a:txBody>
                    <a:bodyPr/>
                    <a:lstStyle/>
                    <a:p>
                      <a:r>
                        <a:rPr lang="en-IN" dirty="0" smtClean="0"/>
                        <a:t>Limitation</a:t>
                      </a:r>
                      <a:endParaRPr lang="en-IN" dirty="0"/>
                    </a:p>
                  </a:txBody>
                  <a:tcPr/>
                </a:tc>
              </a:tr>
              <a:tr h="1356342">
                <a:tc>
                  <a:txBody>
                    <a:bodyPr/>
                    <a:lstStyle/>
                    <a:p>
                      <a:r>
                        <a:rPr lang="en-IN" sz="1400" dirty="0" smtClean="0"/>
                        <a:t>1</a:t>
                      </a:r>
                      <a:endParaRPr lang="en-IN" sz="1400" dirty="0"/>
                    </a:p>
                  </a:txBody>
                  <a:tcPr/>
                </a:tc>
                <a:tc>
                  <a:txBody>
                    <a:bodyPr/>
                    <a:lstStyle/>
                    <a:p>
                      <a:r>
                        <a:rPr lang="en-IN" sz="1400" dirty="0" err="1" smtClean="0"/>
                        <a:t>Aditi</a:t>
                      </a:r>
                      <a:r>
                        <a:rPr lang="en-IN" sz="1400" dirty="0" smtClean="0"/>
                        <a:t> </a:t>
                      </a:r>
                      <a:r>
                        <a:rPr lang="en-IN" sz="1400" dirty="0" err="1" smtClean="0"/>
                        <a:t>Govindua</a:t>
                      </a:r>
                      <a:r>
                        <a:rPr lang="en-IN" sz="1400" dirty="0" smtClean="0"/>
                        <a:t> , </a:t>
                      </a:r>
                      <a:r>
                        <a:rPr lang="en-IN" sz="1400" dirty="0" err="1" smtClean="0"/>
                        <a:t>Sushila</a:t>
                      </a:r>
                      <a:r>
                        <a:rPr lang="en-IN" sz="1400" dirty="0" smtClean="0"/>
                        <a:t> </a:t>
                      </a:r>
                      <a:r>
                        <a:rPr lang="en-IN" sz="1400" dirty="0" err="1" smtClean="0"/>
                        <a:t>Palweb</a:t>
                      </a:r>
                      <a:r>
                        <a:rPr lang="en-IN" sz="1400" dirty="0" smtClean="0"/>
                        <a:t>,</a:t>
                      </a:r>
                      <a:endParaRPr lang="en-IN"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400" b="0" i="0" kern="1200" dirty="0" smtClean="0">
                          <a:solidFill>
                            <a:schemeClr val="dk1"/>
                          </a:solidFill>
                          <a:effectLst/>
                          <a:latin typeface="+mn-lt"/>
                          <a:ea typeface="+mn-ea"/>
                          <a:cs typeface="+mn-cs"/>
                        </a:rPr>
                        <a:t>Early detection of Parkinson's disease using machine </a:t>
                      </a:r>
                      <a:r>
                        <a:rPr lang="en-GB" sz="1400" b="0" i="0" kern="1200" dirty="0" err="1" smtClean="0">
                          <a:solidFill>
                            <a:schemeClr val="dk1"/>
                          </a:solidFill>
                          <a:effectLst/>
                          <a:latin typeface="+mn-lt"/>
                          <a:ea typeface="+mn-ea"/>
                          <a:cs typeface="+mn-cs"/>
                        </a:rPr>
                        <a:t>learning,IEEE</a:t>
                      </a:r>
                      <a:endParaRPr lang="en-GB" sz="1400" b="0" i="0" kern="1200" dirty="0" smtClean="0">
                        <a:solidFill>
                          <a:schemeClr val="dk1"/>
                        </a:solidFill>
                        <a:effectLst/>
                        <a:latin typeface="+mn-lt"/>
                        <a:ea typeface="+mn-ea"/>
                        <a:cs typeface="+mn-cs"/>
                      </a:endParaRPr>
                    </a:p>
                    <a:p>
                      <a:endParaRPr lang="en-IN" sz="1400" dirty="0"/>
                    </a:p>
                  </a:txBody>
                  <a:tcPr/>
                </a:tc>
                <a:tc>
                  <a:txBody>
                    <a:bodyPr/>
                    <a:lstStyle/>
                    <a:p>
                      <a:r>
                        <a:rPr lang="en-GB" sz="1400" b="0" i="0" kern="1200" dirty="0" smtClean="0">
                          <a:solidFill>
                            <a:schemeClr val="dk1"/>
                          </a:solidFill>
                          <a:effectLst/>
                          <a:latin typeface="+mn-lt"/>
                          <a:ea typeface="+mn-ea"/>
                          <a:cs typeface="+mn-cs"/>
                        </a:rPr>
                        <a:t>This paper highlights the use of machine learning techniques in telemedicine to detect PD in its early stages. </a:t>
                      </a:r>
                      <a:endParaRPr lang="en-IN" sz="1400" dirty="0"/>
                    </a:p>
                  </a:txBody>
                  <a:tcPr/>
                </a:tc>
                <a:tc>
                  <a:txBody>
                    <a:bodyPr/>
                    <a:lstStyle/>
                    <a:p>
                      <a:r>
                        <a:rPr lang="en-GB" sz="1400" dirty="0" smtClean="0"/>
                        <a:t>Random Forest emerges as the optimal ML technique for Parkinson's disease detection, surpassing SVM, KNN, and Logistic Regression in classification results.</a:t>
                      </a:r>
                      <a:endParaRPr lang="en-IN" sz="1400" dirty="0"/>
                    </a:p>
                  </a:txBody>
                  <a:tcPr/>
                </a:tc>
                <a:tc>
                  <a:txBody>
                    <a:bodyPr/>
                    <a:lstStyle/>
                    <a:p>
                      <a:r>
                        <a:rPr lang="en-GB" sz="1400" dirty="0" smtClean="0"/>
                        <a:t>The study is based on a relatively small dataset consisting of audio data from only 30 individuals with Parkinson's disease and healthy subjects. </a:t>
                      </a:r>
                      <a:endParaRPr lang="en-IN" sz="1400" dirty="0"/>
                    </a:p>
                  </a:txBody>
                  <a:tcPr/>
                </a:tc>
              </a:tr>
              <a:tr h="1580637">
                <a:tc>
                  <a:txBody>
                    <a:bodyPr/>
                    <a:lstStyle/>
                    <a:p>
                      <a:r>
                        <a:rPr lang="en-IN" sz="1400" dirty="0" smtClean="0"/>
                        <a:t>2</a:t>
                      </a:r>
                      <a:endParaRPr lang="en-IN" sz="1400" dirty="0"/>
                    </a:p>
                  </a:txBody>
                  <a:tcPr/>
                </a:tc>
                <a:tc>
                  <a:txBody>
                    <a:bodyPr/>
                    <a:lstStyle/>
                    <a:p>
                      <a:r>
                        <a:rPr lang="en-GB" sz="1400" dirty="0" smtClean="0"/>
                        <a:t>Mohammed </a:t>
                      </a:r>
                      <a:r>
                        <a:rPr lang="en-GB" sz="1400" dirty="0" err="1" smtClean="0"/>
                        <a:t>Younis</a:t>
                      </a:r>
                      <a:r>
                        <a:rPr lang="en-GB" sz="1400" dirty="0" smtClean="0"/>
                        <a:t> </a:t>
                      </a:r>
                      <a:r>
                        <a:rPr lang="en-GB" sz="1400" dirty="0" err="1" smtClean="0"/>
                        <a:t>Thanoun</a:t>
                      </a:r>
                      <a:r>
                        <a:rPr lang="en-GB" sz="1400" dirty="0" smtClean="0"/>
                        <a:t>,</a:t>
                      </a:r>
                    </a:p>
                    <a:p>
                      <a:r>
                        <a:rPr lang="en-GB" sz="1400" dirty="0" smtClean="0"/>
                        <a:t>MOHAMMAD T. YASEEN,2022 Feb</a:t>
                      </a:r>
                      <a:endParaRPr lang="en-IN" sz="1400" dirty="0"/>
                    </a:p>
                  </a:txBody>
                  <a:tcPr/>
                </a:tc>
                <a:tc>
                  <a:txBody>
                    <a:bodyPr/>
                    <a:lstStyle/>
                    <a:p>
                      <a:r>
                        <a:rPr lang="en-GB" sz="1400" dirty="0" smtClean="0"/>
                        <a:t>A Comparative Study of Parkinson Disease Diagnosis in Machine Learning</a:t>
                      </a:r>
                    </a:p>
                    <a:p>
                      <a:r>
                        <a:rPr lang="en-GB" sz="1400" dirty="0" smtClean="0"/>
                        <a:t>,ICAAI </a:t>
                      </a:r>
                      <a:endParaRPr lang="en-IN" sz="1400" dirty="0"/>
                    </a:p>
                  </a:txBody>
                  <a:tcPr/>
                </a:tc>
                <a:tc>
                  <a:txBody>
                    <a:bodyPr/>
                    <a:lstStyle/>
                    <a:p>
                      <a:r>
                        <a:rPr lang="en-GB" sz="1400" b="0" i="0" kern="1200" dirty="0" smtClean="0">
                          <a:solidFill>
                            <a:schemeClr val="dk1"/>
                          </a:solidFill>
                          <a:effectLst/>
                          <a:latin typeface="+mn-lt"/>
                          <a:ea typeface="+mn-ea"/>
                          <a:cs typeface="+mn-cs"/>
                        </a:rPr>
                        <a:t>Parkinson's disease (PD) is a cumulative disorder in the nervous system. PD patients may experience difficulty in movement and speaking due to damages in certain parts in the brain</a:t>
                      </a:r>
                      <a:endParaRPr lang="en-IN" sz="1400" dirty="0"/>
                    </a:p>
                  </a:txBody>
                  <a:tcPr/>
                </a:tc>
                <a:tc>
                  <a:txBody>
                    <a:bodyPr/>
                    <a:lstStyle/>
                    <a:p>
                      <a:r>
                        <a:rPr lang="en-GB" sz="1400" b="0" i="0" kern="1200" dirty="0" smtClean="0">
                          <a:solidFill>
                            <a:schemeClr val="dk1"/>
                          </a:solidFill>
                          <a:effectLst/>
                          <a:latin typeface="+mn-lt"/>
                          <a:ea typeface="+mn-ea"/>
                          <a:cs typeface="+mn-cs"/>
                        </a:rPr>
                        <a:t>In this study, we propose using two types of Ensemble learning methods Stacking Classifier and voting classifier, which are potential methods of PD detection using machine learning.</a:t>
                      </a:r>
                      <a:endParaRPr lang="en-IN" sz="1400" dirty="0"/>
                    </a:p>
                  </a:txBody>
                  <a:tcPr/>
                </a:tc>
                <a:tc>
                  <a:txBody>
                    <a:bodyPr/>
                    <a:lstStyle/>
                    <a:p>
                      <a:r>
                        <a:rPr lang="en-GB" sz="1400" dirty="0" smtClean="0"/>
                        <a:t>Relying solely on MDVP audio data may limit the analysis; future work should explore integrating REM sleep data for a more comprehensive understanding of Parkinson's disease.</a:t>
                      </a:r>
                      <a:endParaRPr lang="en-IN" sz="1400" dirty="0"/>
                    </a:p>
                  </a:txBody>
                  <a:tcPr/>
                </a:tc>
              </a:tr>
              <a:tr h="1974266">
                <a:tc>
                  <a:txBody>
                    <a:bodyPr/>
                    <a:lstStyle/>
                    <a:p>
                      <a:r>
                        <a:rPr lang="en-IN" sz="1400" dirty="0" smtClean="0"/>
                        <a:t>3</a:t>
                      </a:r>
                      <a:endParaRPr lang="en-IN" sz="1400" dirty="0"/>
                    </a:p>
                  </a:txBody>
                  <a:tcPr/>
                </a:tc>
                <a:tc>
                  <a:txBody>
                    <a:bodyPr/>
                    <a:lstStyle/>
                    <a:p>
                      <a:r>
                        <a:rPr lang="en-IN" sz="1400" dirty="0" smtClean="0"/>
                        <a:t>Raya </a:t>
                      </a:r>
                      <a:r>
                        <a:rPr lang="en-IN" sz="1400" dirty="0" err="1" smtClean="0"/>
                        <a:t>Alshammri</a:t>
                      </a:r>
                      <a:r>
                        <a:rPr lang="en-IN" sz="1400" dirty="0" smtClean="0"/>
                        <a:t>, ,</a:t>
                      </a:r>
                      <a:r>
                        <a:rPr lang="en-IN" sz="1400" dirty="0" err="1" smtClean="0"/>
                        <a:t>Ghaida</a:t>
                      </a:r>
                      <a:r>
                        <a:rPr lang="en-IN" sz="1400" dirty="0" smtClean="0"/>
                        <a:t> </a:t>
                      </a:r>
                      <a:r>
                        <a:rPr lang="en-IN" sz="1400" dirty="0" err="1" smtClean="0"/>
                        <a:t>Alharbi</a:t>
                      </a:r>
                      <a:r>
                        <a:rPr lang="en-IN" sz="1400" dirty="0" smtClean="0"/>
                        <a:t>, </a:t>
                      </a:r>
                      <a:r>
                        <a:rPr lang="en-IN" sz="1400" dirty="0" err="1" smtClean="0"/>
                        <a:t>Ebtisam</a:t>
                      </a:r>
                      <a:r>
                        <a:rPr lang="en-IN" sz="1400" dirty="0" smtClean="0"/>
                        <a:t> </a:t>
                      </a:r>
                      <a:r>
                        <a:rPr lang="en-IN" sz="1400" dirty="0" err="1" smtClean="0"/>
                        <a:t>Alharbi</a:t>
                      </a:r>
                      <a:r>
                        <a:rPr lang="en-IN" sz="1400" dirty="0" smtClean="0"/>
                        <a:t>, Ibrahim </a:t>
                      </a:r>
                      <a:r>
                        <a:rPr lang="en-IN" sz="1400" dirty="0" err="1" smtClean="0"/>
                        <a:t>Almubark</a:t>
                      </a:r>
                      <a:endParaRPr lang="en-IN" sz="1400" dirty="0"/>
                    </a:p>
                  </a:txBody>
                  <a:tcPr/>
                </a:tc>
                <a:tc>
                  <a:txBody>
                    <a:bodyPr/>
                    <a:lstStyle/>
                    <a:p>
                      <a:r>
                        <a:rPr lang="en-GB" sz="1400" dirty="0" smtClean="0"/>
                        <a:t>Machine learning approaches to identify Parkinson's </a:t>
                      </a:r>
                      <a:r>
                        <a:rPr lang="en-GB" sz="1400" dirty="0" err="1" smtClean="0"/>
                        <a:t>disease,FAI</a:t>
                      </a:r>
                      <a:endParaRPr lang="en-IN" sz="1400" dirty="0"/>
                    </a:p>
                  </a:txBody>
                  <a:tcPr/>
                </a:tc>
                <a:tc>
                  <a:txBody>
                    <a:bodyPr/>
                    <a:lstStyle/>
                    <a:p>
                      <a:r>
                        <a:rPr lang="en-GB" sz="1400" b="0" i="0" kern="1200" dirty="0" smtClean="0">
                          <a:solidFill>
                            <a:schemeClr val="dk1"/>
                          </a:solidFill>
                          <a:effectLst/>
                          <a:latin typeface="+mn-lt"/>
                          <a:ea typeface="+mn-ea"/>
                          <a:cs typeface="+mn-cs"/>
                        </a:rPr>
                        <a:t>In this study, we leverage machine learning methodologies to discern Parkinson's disease, with Random Forest proving superior to SVM, KNN, and Logistic Regression classifiers in achieving accurate identification</a:t>
                      </a:r>
                      <a:endParaRPr lang="en-IN" sz="1400" dirty="0"/>
                    </a:p>
                  </a:txBody>
                  <a:tcPr/>
                </a:tc>
                <a:tc>
                  <a:txBody>
                    <a:bodyPr/>
                    <a:lstStyle/>
                    <a:p>
                      <a:r>
                        <a:rPr lang="en-GB" sz="1400" b="0" i="0" kern="1200" dirty="0" smtClean="0">
                          <a:solidFill>
                            <a:schemeClr val="dk1"/>
                          </a:solidFill>
                          <a:effectLst/>
                          <a:latin typeface="+mn-lt"/>
                          <a:ea typeface="+mn-ea"/>
                          <a:cs typeface="+mn-cs"/>
                        </a:rPr>
                        <a:t>In this we aim to detect PD using different types of Machine Learning (ML), and Deep Learning (DL) models such as Support Vector Machine (SVM),</a:t>
                      </a:r>
                      <a:endParaRPr lang="en-IN" sz="1400" dirty="0"/>
                    </a:p>
                  </a:txBody>
                  <a:tcPr/>
                </a:tc>
                <a:tc>
                  <a:txBody>
                    <a:bodyPr/>
                    <a:lstStyle/>
                    <a:p>
                      <a:r>
                        <a:rPr lang="en-GB" sz="1400" dirty="0" smtClean="0"/>
                        <a:t>The paper mentions that the K-nearest </a:t>
                      </a:r>
                      <a:r>
                        <a:rPr lang="en-GB" sz="1400" dirty="0" err="1" smtClean="0"/>
                        <a:t>neighbors</a:t>
                      </a:r>
                      <a:r>
                        <a:rPr lang="en-GB" sz="1400" dirty="0" smtClean="0"/>
                        <a:t> (KNN) model performs well for a balanced dataset. However, details about how the dataset balance was achieved and potential implications on real-world data imbalance are not thoroughly discussed.</a:t>
                      </a:r>
                      <a:endParaRPr lang="en-IN" sz="1400" dirty="0"/>
                    </a:p>
                  </a:txBody>
                  <a:tcPr/>
                </a:tc>
              </a:tr>
              <a:tr h="1764875">
                <a:tc>
                  <a:txBody>
                    <a:bodyPr/>
                    <a:lstStyle/>
                    <a:p>
                      <a:r>
                        <a:rPr lang="en-IN" sz="1400" dirty="0" smtClean="0"/>
                        <a:t>4</a:t>
                      </a:r>
                      <a:endParaRPr lang="en-IN" sz="1400" dirty="0"/>
                    </a:p>
                  </a:txBody>
                  <a:tcPr/>
                </a:tc>
                <a:tc>
                  <a:txBody>
                    <a:bodyPr/>
                    <a:lstStyle/>
                    <a:p>
                      <a:r>
                        <a:rPr lang="en-IN" sz="1400" dirty="0" err="1" smtClean="0"/>
                        <a:t>Jie</a:t>
                      </a:r>
                      <a:r>
                        <a:rPr lang="en-IN" sz="1400" dirty="0" smtClean="0"/>
                        <a:t> Mei ,Christian </a:t>
                      </a:r>
                      <a:r>
                        <a:rPr lang="en-IN" sz="1400" dirty="0" err="1" smtClean="0"/>
                        <a:t>Desrosiers</a:t>
                      </a:r>
                      <a:r>
                        <a:rPr lang="en-IN" sz="1400" dirty="0" smtClean="0"/>
                        <a:t>, Johannes </a:t>
                      </a:r>
                      <a:r>
                        <a:rPr lang="en-IN" sz="1400" dirty="0" err="1" smtClean="0"/>
                        <a:t>Frasnelli</a:t>
                      </a:r>
                      <a:endParaRPr lang="en-IN" sz="1400" dirty="0"/>
                    </a:p>
                  </a:txBody>
                  <a:tcPr/>
                </a:tc>
                <a:tc>
                  <a:txBody>
                    <a:bodyPr/>
                    <a:lstStyle/>
                    <a:p>
                      <a:r>
                        <a:rPr lang="en-GB" sz="1400" dirty="0" smtClean="0"/>
                        <a:t>Machine Learning for the Diagnosis of Parkinson's Disease</a:t>
                      </a:r>
                      <a:endParaRPr lang="en-IN" sz="1400" dirty="0"/>
                    </a:p>
                  </a:txBody>
                  <a:tcPr/>
                </a:tc>
                <a:tc>
                  <a:txBody>
                    <a:bodyPr/>
                    <a:lstStyle/>
                    <a:p>
                      <a:r>
                        <a:rPr lang="en-GB" sz="1400" dirty="0" smtClean="0"/>
                        <a:t>Diagnosis of Parkinson's disease (PD) is commonly based on medical observations and assessment of clinical signs, including the characterization of a variety of motor symptoms. </a:t>
                      </a:r>
                      <a:endParaRPr lang="en-IN" sz="1400" dirty="0"/>
                    </a:p>
                  </a:txBody>
                  <a:tcPr/>
                </a:tc>
                <a:tc>
                  <a:txBody>
                    <a:bodyPr/>
                    <a:lstStyle/>
                    <a:p>
                      <a:r>
                        <a:rPr lang="en-GB" sz="1400" dirty="0" smtClean="0"/>
                        <a:t>Multi-Layer Perceptron (MLP) to differentiate between healthy and PD patients by voice signal features</a:t>
                      </a:r>
                      <a:endParaRPr lang="en-IN" sz="1400" dirty="0"/>
                    </a:p>
                  </a:txBody>
                  <a:tcPr/>
                </a:tc>
                <a:tc>
                  <a:txBody>
                    <a:bodyPr/>
                    <a:lstStyle/>
                    <a:p>
                      <a:r>
                        <a:rPr lang="en-GB" sz="1400" dirty="0" smtClean="0"/>
                        <a:t>Relying solely on audio data for classification may be insufficient as a biomarker for Parkinson's disease. The proposed future work incorporating additional data types is essential to improve the model's accuracy.</a:t>
                      </a:r>
                      <a:endParaRPr lang="en-IN" sz="1400" dirty="0"/>
                    </a:p>
                  </a:txBody>
                  <a:tcPr/>
                </a:tc>
              </a:tr>
            </a:tbl>
          </a:graphicData>
        </a:graphic>
      </p:graphicFrame>
    </p:spTree>
    <p:extLst>
      <p:ext uri="{BB962C8B-B14F-4D97-AF65-F5344CB8AC3E}">
        <p14:creationId xmlns:p14="http://schemas.microsoft.com/office/powerpoint/2010/main" val="93716515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31173"/>
            <a:ext cx="14630400" cy="8229600"/>
          </a:xfrm>
          <a:prstGeom prst="rect">
            <a:avLst/>
          </a:prstGeom>
        </p:spPr>
      </p:pic>
      <p:sp>
        <p:nvSpPr>
          <p:cNvPr id="3" name="Shape 0"/>
          <p:cNvSpPr/>
          <p:nvPr/>
        </p:nvSpPr>
        <p:spPr>
          <a:xfrm>
            <a:off x="0" y="-174902"/>
            <a:ext cx="14630400" cy="8229600"/>
          </a:xfrm>
          <a:prstGeom prst="rect">
            <a:avLst/>
          </a:prstGeom>
          <a:solidFill>
            <a:srgbClr val="FFFFFF">
              <a:alpha val="75000"/>
            </a:srgbClr>
          </a:solidFill>
          <a:ln w="13811">
            <a:solidFill>
              <a:srgbClr val="FFFFFF">
                <a:alpha val="64000"/>
              </a:srgbClr>
            </a:solidFill>
            <a:prstDash val="solid"/>
          </a:ln>
        </p:spPr>
      </p:sp>
      <p:sp>
        <p:nvSpPr>
          <p:cNvPr id="5" name="Text 1"/>
          <p:cNvSpPr/>
          <p:nvPr/>
        </p:nvSpPr>
        <p:spPr>
          <a:xfrm>
            <a:off x="833199" y="3245525"/>
            <a:ext cx="5183981" cy="694373"/>
          </a:xfrm>
          <a:prstGeom prst="rect">
            <a:avLst/>
          </a:prstGeom>
          <a:noFill/>
          <a:ln/>
        </p:spPr>
        <p:txBody>
          <a:bodyPr wrap="none" rtlCol="0" anchor="t"/>
          <a:lstStyle/>
          <a:p>
            <a:pPr marL="0" indent="0">
              <a:lnSpc>
                <a:spcPts val="5468"/>
              </a:lnSpc>
              <a:buNone/>
            </a:pPr>
            <a:endParaRPr lang="en-US" sz="4374" dirty="0"/>
          </a:p>
        </p:txBody>
      </p:sp>
      <p:sp>
        <p:nvSpPr>
          <p:cNvPr id="6" name="Text 2"/>
          <p:cNvSpPr/>
          <p:nvPr/>
        </p:nvSpPr>
        <p:spPr>
          <a:xfrm>
            <a:off x="833199" y="4273153"/>
            <a:ext cx="7477601" cy="710803"/>
          </a:xfrm>
          <a:prstGeom prst="rect">
            <a:avLst/>
          </a:prstGeom>
          <a:noFill/>
          <a:ln/>
        </p:spPr>
        <p:txBody>
          <a:bodyPr wrap="square" rtlCol="0" anchor="t"/>
          <a:lstStyle/>
          <a:p>
            <a:pPr marL="0" indent="0">
              <a:lnSpc>
                <a:spcPts val="2799"/>
              </a:lnSpc>
              <a:buNone/>
            </a:pPr>
            <a:endParaRPr lang="en-US" sz="1750" dirty="0"/>
          </a:p>
        </p:txBody>
      </p:sp>
      <p:graphicFrame>
        <p:nvGraphicFramePr>
          <p:cNvPr id="7" name="Table 6"/>
          <p:cNvGraphicFramePr>
            <a:graphicFrameLocks noGrp="1"/>
          </p:cNvGraphicFramePr>
          <p:nvPr>
            <p:extLst>
              <p:ext uri="{D42A27DB-BD31-4B8C-83A1-F6EECF244321}">
                <p14:modId xmlns:p14="http://schemas.microsoft.com/office/powerpoint/2010/main" val="3016839766"/>
              </p:ext>
            </p:extLst>
          </p:nvPr>
        </p:nvGraphicFramePr>
        <p:xfrm>
          <a:off x="685796" y="135080"/>
          <a:ext cx="13456230" cy="6979920"/>
        </p:xfrm>
        <a:graphic>
          <a:graphicData uri="http://schemas.openxmlformats.org/drawingml/2006/table">
            <a:tbl>
              <a:tblPr firstRow="1" bandRow="1">
                <a:tableStyleId>{5C22544A-7EE6-4342-B048-85BDC9FD1C3A}</a:tableStyleId>
              </a:tblPr>
              <a:tblGrid>
                <a:gridCol w="675413"/>
                <a:gridCol w="1537855"/>
                <a:gridCol w="2732809"/>
                <a:gridCol w="2628900"/>
                <a:gridCol w="2545772"/>
                <a:gridCol w="3335481"/>
              </a:tblGrid>
              <a:tr h="633847">
                <a:tc>
                  <a:txBody>
                    <a:bodyPr/>
                    <a:lstStyle/>
                    <a:p>
                      <a:r>
                        <a:rPr lang="en-IN" dirty="0" smtClean="0"/>
                        <a:t>Sl.no</a:t>
                      </a:r>
                      <a:endParaRPr lang="en-IN" dirty="0"/>
                    </a:p>
                  </a:txBody>
                  <a:tcPr/>
                </a:tc>
                <a:tc>
                  <a:txBody>
                    <a:bodyPr/>
                    <a:lstStyle/>
                    <a:p>
                      <a:r>
                        <a:rPr lang="en-IN" dirty="0" smtClean="0"/>
                        <a:t>Authors name and</a:t>
                      </a:r>
                      <a:r>
                        <a:rPr lang="en-IN" baseline="0" dirty="0" smtClean="0"/>
                        <a:t> year</a:t>
                      </a:r>
                      <a:endParaRPr lang="en-IN" dirty="0"/>
                    </a:p>
                  </a:txBody>
                  <a:tcPr/>
                </a:tc>
                <a:tc>
                  <a:txBody>
                    <a:bodyPr/>
                    <a:lstStyle/>
                    <a:p>
                      <a:r>
                        <a:rPr lang="en-IN" dirty="0" smtClean="0"/>
                        <a:t>Title name and</a:t>
                      </a:r>
                      <a:r>
                        <a:rPr lang="en-IN" baseline="0" dirty="0" smtClean="0"/>
                        <a:t> journal Name</a:t>
                      </a:r>
                      <a:endParaRPr lang="en-IN" dirty="0"/>
                    </a:p>
                  </a:txBody>
                  <a:tcPr/>
                </a:tc>
                <a:tc>
                  <a:txBody>
                    <a:bodyPr/>
                    <a:lstStyle/>
                    <a:p>
                      <a:r>
                        <a:rPr lang="en-IN" dirty="0" smtClean="0"/>
                        <a:t>Abstract</a:t>
                      </a:r>
                      <a:endParaRPr lang="en-IN" dirty="0"/>
                    </a:p>
                  </a:txBody>
                  <a:tcPr/>
                </a:tc>
                <a:tc>
                  <a:txBody>
                    <a:bodyPr/>
                    <a:lstStyle/>
                    <a:p>
                      <a:r>
                        <a:rPr lang="en-IN" dirty="0" smtClean="0"/>
                        <a:t>Technique</a:t>
                      </a:r>
                      <a:endParaRPr lang="en-IN" dirty="0"/>
                    </a:p>
                  </a:txBody>
                  <a:tcPr/>
                </a:tc>
                <a:tc>
                  <a:txBody>
                    <a:bodyPr/>
                    <a:lstStyle/>
                    <a:p>
                      <a:r>
                        <a:rPr lang="en-IN" dirty="0" smtClean="0"/>
                        <a:t>Limitation</a:t>
                      </a:r>
                      <a:endParaRPr lang="en-IN" dirty="0"/>
                    </a:p>
                  </a:txBody>
                  <a:tcPr/>
                </a:tc>
              </a:tr>
              <a:tr h="1552404">
                <a:tc>
                  <a:txBody>
                    <a:bodyPr/>
                    <a:lstStyle/>
                    <a:p>
                      <a:r>
                        <a:rPr lang="en-IN" sz="1400" dirty="0" smtClean="0"/>
                        <a:t>6</a:t>
                      </a:r>
                      <a:endParaRPr lang="en-IN" sz="1400" dirty="0"/>
                    </a:p>
                  </a:txBody>
                  <a:tcPr/>
                </a:tc>
                <a:tc>
                  <a:txBody>
                    <a:bodyPr/>
                    <a:lstStyle/>
                    <a:p>
                      <a:r>
                        <a:rPr lang="en-IN" sz="1400" dirty="0" smtClean="0"/>
                        <a:t>C K </a:t>
                      </a:r>
                      <a:r>
                        <a:rPr lang="en-IN" sz="1400" dirty="0" err="1" smtClean="0"/>
                        <a:t>Gomathy</a:t>
                      </a:r>
                      <a:r>
                        <a:rPr lang="en-IN" sz="1400" dirty="0" smtClean="0"/>
                        <a:t>,</a:t>
                      </a:r>
                    </a:p>
                    <a:p>
                      <a:r>
                        <a:rPr lang="en-IN" sz="1400" dirty="0" smtClean="0"/>
                        <a:t>Sri </a:t>
                      </a:r>
                      <a:r>
                        <a:rPr lang="en-IN" sz="1400" dirty="0" err="1" smtClean="0"/>
                        <a:t>Chandrasekharendra</a:t>
                      </a:r>
                      <a:r>
                        <a:rPr lang="en-IN" sz="1400" dirty="0" smtClean="0"/>
                        <a:t> </a:t>
                      </a:r>
                      <a:r>
                        <a:rPr lang="en-IN" sz="1400" dirty="0" err="1" smtClean="0"/>
                        <a:t>Saraswathi</a:t>
                      </a:r>
                      <a:r>
                        <a:rPr lang="en-IN" sz="1400" dirty="0" smtClean="0"/>
                        <a:t> </a:t>
                      </a:r>
                      <a:r>
                        <a:rPr lang="en-IN" sz="1400" dirty="0" err="1" smtClean="0"/>
                        <a:t>Viswa</a:t>
                      </a:r>
                      <a:r>
                        <a:rPr lang="en-IN" sz="1400" dirty="0" smtClean="0"/>
                        <a:t> </a:t>
                      </a:r>
                      <a:r>
                        <a:rPr lang="en-IN" sz="1400" dirty="0" err="1" smtClean="0"/>
                        <a:t>Mahavidyalaya</a:t>
                      </a:r>
                      <a:r>
                        <a:rPr lang="en-IN" sz="1400" dirty="0" smtClean="0"/>
                        <a:t> University</a:t>
                      </a:r>
                    </a:p>
                    <a:p>
                      <a:endParaRPr lang="en-IN"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400" b="0" i="0" kern="1200" dirty="0" smtClean="0">
                          <a:solidFill>
                            <a:schemeClr val="dk1"/>
                          </a:solidFill>
                          <a:effectLst/>
                          <a:latin typeface="+mn-lt"/>
                          <a:ea typeface="+mn-ea"/>
                          <a:cs typeface="+mn-cs"/>
                        </a:rPr>
                        <a:t>Early detection of Parkinson's disease using machine </a:t>
                      </a:r>
                      <a:r>
                        <a:rPr lang="en-GB" sz="1400" b="0" i="0" kern="1200" dirty="0" err="1" smtClean="0">
                          <a:solidFill>
                            <a:schemeClr val="dk1"/>
                          </a:solidFill>
                          <a:effectLst/>
                          <a:latin typeface="+mn-lt"/>
                          <a:ea typeface="+mn-ea"/>
                          <a:cs typeface="+mn-cs"/>
                        </a:rPr>
                        <a:t>learning,IEEE</a:t>
                      </a:r>
                      <a:endParaRPr lang="en-GB" sz="1400" b="0" i="0" kern="1200" dirty="0" smtClean="0">
                        <a:solidFill>
                          <a:schemeClr val="dk1"/>
                        </a:solidFill>
                        <a:effectLst/>
                        <a:latin typeface="+mn-lt"/>
                        <a:ea typeface="+mn-ea"/>
                        <a:cs typeface="+mn-cs"/>
                      </a:endParaRPr>
                    </a:p>
                  </a:txBody>
                  <a:tcPr/>
                </a:tc>
                <a:tc>
                  <a:txBody>
                    <a:bodyPr/>
                    <a:lstStyle/>
                    <a:p>
                      <a:r>
                        <a:rPr lang="en-GB" sz="1400" b="0" i="0" kern="1200" dirty="0" smtClean="0">
                          <a:solidFill>
                            <a:schemeClr val="dk1"/>
                          </a:solidFill>
                          <a:effectLst/>
                          <a:latin typeface="+mn-lt"/>
                          <a:ea typeface="+mn-ea"/>
                          <a:cs typeface="+mn-cs"/>
                        </a:rPr>
                        <a:t>This paper highlights the use of machine learning techniques in telemedicine to detect PD in its early stages. </a:t>
                      </a:r>
                      <a:endParaRPr lang="en-IN" sz="1400" b="0" dirty="0"/>
                    </a:p>
                  </a:txBody>
                  <a:tcPr/>
                </a:tc>
                <a:tc>
                  <a:txBody>
                    <a:bodyPr/>
                    <a:lstStyle/>
                    <a:p>
                      <a:r>
                        <a:rPr lang="en-GB" sz="1400" b="0" i="0" kern="1200" dirty="0" smtClean="0">
                          <a:solidFill>
                            <a:schemeClr val="dk1"/>
                          </a:solidFill>
                          <a:effectLst/>
                          <a:latin typeface="+mn-lt"/>
                          <a:ea typeface="+mn-ea"/>
                          <a:cs typeface="+mn-cs"/>
                        </a:rPr>
                        <a:t>Early detection of Parkinson's disease using machine using </a:t>
                      </a:r>
                      <a:r>
                        <a:rPr lang="en-GB" sz="1400" b="0" i="0" kern="1200" dirty="0" err="1" smtClean="0">
                          <a:solidFill>
                            <a:schemeClr val="dk1"/>
                          </a:solidFill>
                          <a:effectLst/>
                          <a:latin typeface="+mn-lt"/>
                          <a:ea typeface="+mn-ea"/>
                          <a:cs typeface="+mn-cs"/>
                        </a:rPr>
                        <a:t>xgboost</a:t>
                      </a:r>
                      <a:endParaRPr lang="en-IN" sz="1400" dirty="0"/>
                    </a:p>
                  </a:txBody>
                  <a:tcPr/>
                </a:tc>
                <a:tc>
                  <a:txBody>
                    <a:bodyPr/>
                    <a:lstStyle/>
                    <a:p>
                      <a:r>
                        <a:rPr lang="en-GB" sz="1400" dirty="0" smtClean="0"/>
                        <a:t>The paper lacks information on the long-term validation of the proposed Random Forest model. It is crucial to assess the model's performance over an extended period to ensure its reliability in real-world scenarios.</a:t>
                      </a:r>
                      <a:endParaRPr lang="en-IN" sz="1400" dirty="0"/>
                    </a:p>
                  </a:txBody>
                  <a:tcPr/>
                </a:tc>
              </a:tr>
              <a:tr h="1275485">
                <a:tc>
                  <a:txBody>
                    <a:bodyPr/>
                    <a:lstStyle/>
                    <a:p>
                      <a:r>
                        <a:rPr lang="en-IN" sz="1400" dirty="0" smtClean="0"/>
                        <a:t>7</a:t>
                      </a:r>
                      <a:endParaRPr lang="en-IN" sz="1400" dirty="0"/>
                    </a:p>
                  </a:txBody>
                  <a:tcPr/>
                </a:tc>
                <a:tc>
                  <a:txBody>
                    <a:bodyPr/>
                    <a:lstStyle/>
                    <a:p>
                      <a:r>
                        <a:rPr lang="en-GB" sz="1400" dirty="0" smtClean="0"/>
                        <a:t>Mohammed </a:t>
                      </a:r>
                      <a:r>
                        <a:rPr lang="en-GB" sz="1400" dirty="0" err="1" smtClean="0"/>
                        <a:t>Azeez</a:t>
                      </a:r>
                      <a:r>
                        <a:rPr lang="en-GB" sz="1400" dirty="0" smtClean="0"/>
                        <a:t>,</a:t>
                      </a:r>
                    </a:p>
                    <a:p>
                      <a:r>
                        <a:rPr lang="en-GB" sz="1400" dirty="0" smtClean="0"/>
                        <a:t>MOHAMMAD T. </a:t>
                      </a:r>
                      <a:r>
                        <a:rPr lang="en-GB" sz="1400" dirty="0" err="1" smtClean="0"/>
                        <a:t>Rizwan</a:t>
                      </a:r>
                      <a:r>
                        <a:rPr lang="en-GB" sz="1400" dirty="0" smtClean="0"/>
                        <a:t>,</a:t>
                      </a:r>
                      <a:endParaRPr lang="en-IN"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400" dirty="0" smtClean="0"/>
                        <a:t>Machine learning approaches to identify Parkinson's </a:t>
                      </a:r>
                      <a:r>
                        <a:rPr lang="en-GB" sz="1400" dirty="0" err="1" smtClean="0"/>
                        <a:t>disease,FAI</a:t>
                      </a:r>
                      <a:endParaRPr lang="en-IN" sz="1400" dirty="0" smtClean="0"/>
                    </a:p>
                    <a:p>
                      <a:endParaRPr lang="en-GB" sz="1400" dirty="0" smtClean="0"/>
                    </a:p>
                  </a:txBody>
                  <a:tcPr/>
                </a:tc>
                <a:tc>
                  <a:txBody>
                    <a:bodyPr/>
                    <a:lstStyle/>
                    <a:p>
                      <a:r>
                        <a:rPr lang="en-GB" sz="1400" b="0" i="0" kern="1200" dirty="0" smtClean="0">
                          <a:solidFill>
                            <a:schemeClr val="dk1"/>
                          </a:solidFill>
                          <a:effectLst/>
                          <a:latin typeface="+mn-lt"/>
                          <a:ea typeface="+mn-ea"/>
                          <a:cs typeface="+mn-cs"/>
                        </a:rPr>
                        <a:t>Parkinson's disease (PD) is a cumulative disorder in the nervous system. PD patients may experience difficulty in movement and speaking due to damages in certain parts in the brain</a:t>
                      </a:r>
                      <a:endParaRPr lang="en-IN" sz="1400" dirty="0"/>
                    </a:p>
                  </a:txBody>
                  <a:tcPr/>
                </a:tc>
                <a:tc>
                  <a:txBody>
                    <a:bodyPr/>
                    <a:lstStyle/>
                    <a:p>
                      <a:r>
                        <a:rPr lang="en-GB" sz="1400" b="0" i="0" kern="1200" dirty="0" smtClean="0">
                          <a:solidFill>
                            <a:schemeClr val="dk1"/>
                          </a:solidFill>
                          <a:effectLst/>
                          <a:latin typeface="+mn-lt"/>
                          <a:ea typeface="+mn-ea"/>
                          <a:cs typeface="+mn-cs"/>
                        </a:rPr>
                        <a:t>In this study, we propose using two types of Ensemble learning methods Stacking Classifier and voting classifier, which are potential methods of PD detection using machine learning.</a:t>
                      </a:r>
                      <a:endParaRPr lang="en-IN" sz="1400" dirty="0"/>
                    </a:p>
                  </a:txBody>
                  <a:tcPr/>
                </a:tc>
                <a:tc>
                  <a:txBody>
                    <a:bodyPr/>
                    <a:lstStyle/>
                    <a:p>
                      <a:r>
                        <a:rPr lang="en-GB" sz="1400" dirty="0" smtClean="0"/>
                        <a:t>The paper mentions that PD primarily affects individuals over the age of 50. However, considering the rise of early-onset Parkinson's cases, the age bias in the study may limit the applicability of the proposed model to younger populations.</a:t>
                      </a:r>
                      <a:endParaRPr lang="en-IN" sz="1400" dirty="0"/>
                    </a:p>
                  </a:txBody>
                  <a:tcPr/>
                </a:tc>
              </a:tr>
              <a:tr h="1275485">
                <a:tc>
                  <a:txBody>
                    <a:bodyPr/>
                    <a:lstStyle/>
                    <a:p>
                      <a:r>
                        <a:rPr lang="en-IN" sz="1400" dirty="0" smtClean="0"/>
                        <a:t>8</a:t>
                      </a:r>
                      <a:endParaRPr lang="en-IN" sz="1400" dirty="0"/>
                    </a:p>
                  </a:txBody>
                  <a:tcPr/>
                </a:tc>
                <a:tc>
                  <a:txBody>
                    <a:bodyPr/>
                    <a:lstStyle/>
                    <a:p>
                      <a:r>
                        <a:rPr lang="en-IN" sz="1400" dirty="0" smtClean="0"/>
                        <a:t>Raya </a:t>
                      </a:r>
                      <a:r>
                        <a:rPr lang="en-IN" sz="1400" dirty="0" err="1" smtClean="0"/>
                        <a:t>Alshammri</a:t>
                      </a:r>
                      <a:r>
                        <a:rPr lang="en-IN" sz="1400" dirty="0" smtClean="0"/>
                        <a:t>, ,</a:t>
                      </a:r>
                      <a:r>
                        <a:rPr lang="en-IN" sz="1400" dirty="0" err="1" smtClean="0"/>
                        <a:t>Ghaida</a:t>
                      </a:r>
                      <a:r>
                        <a:rPr lang="en-IN" sz="1400" dirty="0" smtClean="0"/>
                        <a:t> </a:t>
                      </a:r>
                      <a:r>
                        <a:rPr lang="en-IN" sz="1400" dirty="0" err="1" smtClean="0"/>
                        <a:t>Alharbi</a:t>
                      </a:r>
                      <a:r>
                        <a:rPr lang="en-IN" sz="1400" dirty="0" smtClean="0"/>
                        <a:t>, </a:t>
                      </a:r>
                      <a:r>
                        <a:rPr lang="en-IN" sz="1400" dirty="0" err="1" smtClean="0"/>
                        <a:t>Ebtisam</a:t>
                      </a:r>
                      <a:r>
                        <a:rPr lang="en-IN" sz="1400" dirty="0" smtClean="0"/>
                        <a:t> </a:t>
                      </a:r>
                      <a:r>
                        <a:rPr lang="en-IN" sz="1400" dirty="0" err="1" smtClean="0"/>
                        <a:t>Alharbi</a:t>
                      </a:r>
                      <a:r>
                        <a:rPr lang="en-IN" sz="1400" dirty="0" smtClean="0"/>
                        <a:t>, Ibrahim </a:t>
                      </a:r>
                      <a:r>
                        <a:rPr lang="en-IN" sz="1400" dirty="0" err="1" smtClean="0"/>
                        <a:t>Almubark</a:t>
                      </a:r>
                      <a:endParaRPr lang="en-IN"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400" dirty="0" smtClean="0"/>
                        <a:t>A Comparative Study of Parkinson Disease Diagnosis in Machine Learning, ,ICAAI </a:t>
                      </a:r>
                      <a:endParaRPr lang="en-IN" sz="140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GB" sz="1400" dirty="0" smtClean="0"/>
                    </a:p>
                    <a:p>
                      <a:endParaRPr lang="en-IN" sz="1400" dirty="0"/>
                    </a:p>
                  </a:txBody>
                  <a:tcPr/>
                </a:tc>
                <a:tc>
                  <a:txBody>
                    <a:bodyPr/>
                    <a:lstStyle/>
                    <a:p>
                      <a:r>
                        <a:rPr lang="en-GB" sz="1400" b="0" i="0" kern="1200" dirty="0" smtClean="0">
                          <a:solidFill>
                            <a:schemeClr val="dk1"/>
                          </a:solidFill>
                          <a:effectLst/>
                          <a:latin typeface="+mn-lt"/>
                          <a:ea typeface="+mn-ea"/>
                          <a:cs typeface="+mn-cs"/>
                        </a:rPr>
                        <a:t>Firstly, Parkinson delineates Parkinson's sickness as a neurologic syndrome, it affects the central system, as a result, the patients face difficulty talking, strolling, tremor throughout the motion. </a:t>
                      </a:r>
                      <a:endParaRPr lang="en-IN" sz="1400" dirty="0"/>
                    </a:p>
                  </a:txBody>
                  <a:tcPr/>
                </a:tc>
                <a:tc>
                  <a:txBody>
                    <a:bodyPr/>
                    <a:lstStyle/>
                    <a:p>
                      <a:r>
                        <a:rPr lang="en-GB" sz="1400" b="0" i="0" kern="1200" dirty="0" smtClean="0">
                          <a:solidFill>
                            <a:schemeClr val="dk1"/>
                          </a:solidFill>
                          <a:effectLst/>
                          <a:latin typeface="+mn-lt"/>
                          <a:ea typeface="+mn-ea"/>
                          <a:cs typeface="+mn-cs"/>
                        </a:rPr>
                        <a:t>In this we aim to detect PD using different types of Machine Learning (ML), and Deep Learning (DL) models such as Support Vector Machine (SVM),</a:t>
                      </a:r>
                      <a:endParaRPr lang="en-IN" sz="1400" dirty="0"/>
                    </a:p>
                  </a:txBody>
                  <a:tcPr/>
                </a:tc>
                <a:tc>
                  <a:txBody>
                    <a:bodyPr/>
                    <a:lstStyle/>
                    <a:p>
                      <a:r>
                        <a:rPr lang="en-GB" sz="1400" dirty="0" smtClean="0"/>
                        <a:t>While the paper reports accuracy and sensitivity, additional metrics such as specificity, precision, and area under the receiver operating characteristic curve (AUC-ROC) would provide a more comprehensive assessment of the model's performance.</a:t>
                      </a:r>
                      <a:endParaRPr lang="en-IN" sz="1400" dirty="0"/>
                    </a:p>
                  </a:txBody>
                  <a:tcPr/>
                </a:tc>
              </a:tr>
              <a:tr h="1275485">
                <a:tc>
                  <a:txBody>
                    <a:bodyPr/>
                    <a:lstStyle/>
                    <a:p>
                      <a:r>
                        <a:rPr lang="en-IN" sz="1400" dirty="0" smtClean="0"/>
                        <a:t>9</a:t>
                      </a:r>
                      <a:endParaRPr lang="en-IN" sz="1400" dirty="0"/>
                    </a:p>
                  </a:txBody>
                  <a:tcPr/>
                </a:tc>
                <a:tc>
                  <a:txBody>
                    <a:bodyPr/>
                    <a:lstStyle/>
                    <a:p>
                      <a:r>
                        <a:rPr lang="en-IN" sz="1400" dirty="0" err="1" smtClean="0"/>
                        <a:t>Jie</a:t>
                      </a:r>
                      <a:r>
                        <a:rPr lang="en-IN" sz="1400" dirty="0" smtClean="0"/>
                        <a:t> Mei ,Christian </a:t>
                      </a:r>
                      <a:r>
                        <a:rPr lang="en-IN" sz="1400" dirty="0" err="1" smtClean="0"/>
                        <a:t>Desrosiers</a:t>
                      </a:r>
                      <a:r>
                        <a:rPr lang="en-IN" sz="1400" dirty="0" smtClean="0"/>
                        <a:t>, Johannes </a:t>
                      </a:r>
                      <a:r>
                        <a:rPr lang="en-IN" sz="1400" dirty="0" err="1" smtClean="0"/>
                        <a:t>Frasnelli</a:t>
                      </a:r>
                      <a:endParaRPr lang="en-IN" sz="1400" dirty="0"/>
                    </a:p>
                  </a:txBody>
                  <a:tcPr/>
                </a:tc>
                <a:tc>
                  <a:txBody>
                    <a:bodyPr/>
                    <a:lstStyle/>
                    <a:p>
                      <a:r>
                        <a:rPr lang="en-GB" sz="1400" dirty="0" smtClean="0"/>
                        <a:t>Machine Learning for the Diagnosis of Parkinson's Disease</a:t>
                      </a:r>
                      <a:endParaRPr lang="en-IN" sz="1400" dirty="0"/>
                    </a:p>
                  </a:txBody>
                  <a:tcPr/>
                </a:tc>
                <a:tc>
                  <a:txBody>
                    <a:bodyPr/>
                    <a:lstStyle/>
                    <a:p>
                      <a:r>
                        <a:rPr lang="en-GB" sz="1400" dirty="0" smtClean="0"/>
                        <a:t>Diagnosis of Parkinson's disease (PD) is commonly based on medical observations and assessment of clinical signs, including the characterization of a variety of motor symptoms. </a:t>
                      </a:r>
                      <a:endParaRPr lang="en-IN" sz="1400" dirty="0"/>
                    </a:p>
                  </a:txBody>
                  <a:tcPr/>
                </a:tc>
                <a:tc>
                  <a:txBody>
                    <a:bodyPr/>
                    <a:lstStyle/>
                    <a:p>
                      <a:r>
                        <a:rPr lang="en-GB" sz="1400" dirty="0" smtClean="0"/>
                        <a:t>Multi-Layer Perceptron (MLP) to differentiate between healthy and PD patients by voice signal features</a:t>
                      </a:r>
                      <a:endParaRPr lang="en-IN" sz="1400" dirty="0"/>
                    </a:p>
                  </a:txBody>
                  <a:tcPr/>
                </a:tc>
                <a:tc>
                  <a:txBody>
                    <a:bodyPr/>
                    <a:lstStyle/>
                    <a:p>
                      <a:r>
                        <a:rPr lang="en-GB" sz="1400" dirty="0" smtClean="0"/>
                        <a:t>The paper mentions that PD primarily affects individuals over the age of 50. However, considering the rise of early-onset Parkinson's cases, the age bias in the study may limit the applicability of the proposed model to younger populations.</a:t>
                      </a:r>
                      <a:endParaRPr lang="en-IN" sz="1400" dirty="0"/>
                    </a:p>
                  </a:txBody>
                  <a:tcPr/>
                </a:tc>
              </a:tr>
            </a:tbl>
          </a:graphicData>
        </a:graphic>
      </p:graphicFrame>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5" name="Text 1"/>
          <p:cNvSpPr/>
          <p:nvPr/>
        </p:nvSpPr>
        <p:spPr>
          <a:xfrm>
            <a:off x="332509" y="259774"/>
            <a:ext cx="7978291" cy="767736"/>
          </a:xfrm>
          <a:prstGeom prst="rect">
            <a:avLst/>
          </a:prstGeom>
          <a:noFill/>
          <a:ln/>
        </p:spPr>
        <p:txBody>
          <a:bodyPr wrap="none" rtlCol="0" anchor="t"/>
          <a:lstStyle/>
          <a:p>
            <a:pPr>
              <a:lnSpc>
                <a:spcPts val="5468"/>
              </a:lnSpc>
            </a:pPr>
            <a:r>
              <a:rPr lang="en-US" sz="4374" b="1" kern="0" spc="-87" dirty="0" smtClean="0">
                <a:solidFill>
                  <a:srgbClr val="FF75D3"/>
                </a:solidFill>
                <a:latin typeface="adonis-web" pitchFamily="34" charset="0"/>
                <a:ea typeface="adonis-web" pitchFamily="34" charset="-122"/>
                <a:cs typeface="adonis-web" pitchFamily="34" charset="-120"/>
              </a:rPr>
              <a:t> </a:t>
            </a:r>
            <a:r>
              <a:rPr lang="en-US" sz="4374" b="1" kern="0" spc="-87" dirty="0">
                <a:solidFill>
                  <a:srgbClr val="FF75D3"/>
                </a:solidFill>
                <a:latin typeface="adonis-web" pitchFamily="34" charset="0"/>
                <a:ea typeface="adonis-web" pitchFamily="34" charset="-122"/>
                <a:cs typeface="adonis-web" pitchFamily="34" charset="-120"/>
              </a:rPr>
              <a:t>Proposed System</a:t>
            </a:r>
            <a:endParaRPr lang="en-US" sz="4374" dirty="0"/>
          </a:p>
        </p:txBody>
      </p:sp>
      <p:sp>
        <p:nvSpPr>
          <p:cNvPr id="6" name="Text 2"/>
          <p:cNvSpPr/>
          <p:nvPr/>
        </p:nvSpPr>
        <p:spPr>
          <a:xfrm>
            <a:off x="833199" y="4273153"/>
            <a:ext cx="7477601" cy="710803"/>
          </a:xfrm>
          <a:prstGeom prst="rect">
            <a:avLst/>
          </a:prstGeom>
          <a:noFill/>
          <a:ln/>
        </p:spPr>
        <p:txBody>
          <a:bodyPr wrap="square" rtlCol="0" anchor="t"/>
          <a:lstStyle/>
          <a:p>
            <a:pPr marL="0" indent="0">
              <a:lnSpc>
                <a:spcPts val="2799"/>
              </a:lnSpc>
              <a:buNone/>
            </a:pPr>
            <a:endParaRPr lang="en-US" sz="1750" dirty="0"/>
          </a:p>
        </p:txBody>
      </p:sp>
      <p:sp>
        <p:nvSpPr>
          <p:cNvPr id="7" name="TextBox 6"/>
          <p:cNvSpPr txBox="1"/>
          <p:nvPr/>
        </p:nvSpPr>
        <p:spPr>
          <a:xfrm>
            <a:off x="498764" y="1309255"/>
            <a:ext cx="7917872" cy="6463308"/>
          </a:xfrm>
          <a:prstGeom prst="rect">
            <a:avLst/>
          </a:prstGeom>
          <a:noFill/>
        </p:spPr>
        <p:txBody>
          <a:bodyPr wrap="square" rtlCol="0">
            <a:spAutoFit/>
          </a:bodyPr>
          <a:lstStyle/>
          <a:p>
            <a:r>
              <a:rPr lang="en-GB" dirty="0">
                <a:latin typeface="Source Sans Pro"/>
              </a:rPr>
              <a:t>The proposed system for Parkinson's disease detection harnesses the capabilities of </a:t>
            </a:r>
            <a:r>
              <a:rPr lang="en-GB" dirty="0" err="1">
                <a:latin typeface="Source Sans Pro"/>
              </a:rPr>
              <a:t>XGBoost</a:t>
            </a:r>
            <a:r>
              <a:rPr lang="en-GB" dirty="0">
                <a:latin typeface="Source Sans Pro"/>
              </a:rPr>
              <a:t>, a sophisticated and scalable machine learning algorithm renowned for its efficiency in handling intricate relationships within data. </a:t>
            </a:r>
            <a:r>
              <a:rPr lang="en-GB" dirty="0" err="1">
                <a:latin typeface="Source Sans Pro"/>
              </a:rPr>
              <a:t>XGBoost</a:t>
            </a:r>
            <a:r>
              <a:rPr lang="en-GB" dirty="0">
                <a:latin typeface="Source Sans Pro"/>
              </a:rPr>
              <a:t> excels in providing robust predictive performance by amalgamating the strengths of gradient boosting with advanced regularization techniques, rendering it particularly adept for classification tasks, notably Parkinson's disease detection.</a:t>
            </a:r>
          </a:p>
          <a:p>
            <a:r>
              <a:rPr lang="en-GB" dirty="0" smtClean="0">
                <a:latin typeface="Source Sans Pro"/>
              </a:rPr>
              <a:t>The </a:t>
            </a:r>
            <a:r>
              <a:rPr lang="en-GB" dirty="0">
                <a:latin typeface="Source Sans Pro"/>
              </a:rPr>
              <a:t>selection of </a:t>
            </a:r>
            <a:r>
              <a:rPr lang="en-GB" dirty="0" err="1">
                <a:latin typeface="Source Sans Pro"/>
              </a:rPr>
              <a:t>XGBoost</a:t>
            </a:r>
            <a:r>
              <a:rPr lang="en-GB" dirty="0">
                <a:latin typeface="Source Sans Pro"/>
              </a:rPr>
              <a:t> is deliberate, driven by its exceptional ability to manage various data challenges. Notably, </a:t>
            </a:r>
            <a:r>
              <a:rPr lang="en-GB" dirty="0" err="1">
                <a:latin typeface="Source Sans Pro"/>
              </a:rPr>
              <a:t>XGBoost</a:t>
            </a:r>
            <a:r>
              <a:rPr lang="en-GB" dirty="0">
                <a:latin typeface="Source Sans Pro"/>
              </a:rPr>
              <a:t> is proficient in handling missing values, accommodating nonlinear relationships inherent in complex medical datasets, and navigating high-dimensional data structures. This adaptability positions </a:t>
            </a:r>
            <a:r>
              <a:rPr lang="en-GB" dirty="0" err="1">
                <a:latin typeface="Source Sans Pro"/>
              </a:rPr>
              <a:t>XGBoost</a:t>
            </a:r>
            <a:r>
              <a:rPr lang="en-GB" dirty="0">
                <a:latin typeface="Source Sans Pro"/>
              </a:rPr>
              <a:t> as a versatile tool, well-suited for the multifaceted nature of clinical data commonly encountered in real-world applications.</a:t>
            </a:r>
          </a:p>
          <a:p>
            <a:r>
              <a:rPr lang="en-GB" dirty="0" smtClean="0">
                <a:latin typeface="Source Sans Pro"/>
              </a:rPr>
              <a:t>Crucially</a:t>
            </a:r>
            <a:r>
              <a:rPr lang="en-GB" dirty="0">
                <a:latin typeface="Source Sans Pro"/>
              </a:rPr>
              <a:t>, the algorithm's interpretability is a distinguishing feature, enhancing the understanding of model predictions and facilitating seamless integration into clinical decision-making processes. Its efficiency further underscores its applicability in real-world scenarios, where computational resources and time considerations are pivotal factors.</a:t>
            </a:r>
          </a:p>
          <a:p>
            <a:r>
              <a:rPr lang="en-GB" dirty="0" smtClean="0">
                <a:latin typeface="Source Sans Pro"/>
              </a:rPr>
              <a:t>In </a:t>
            </a:r>
            <a:r>
              <a:rPr lang="en-GB" dirty="0">
                <a:latin typeface="Source Sans Pro"/>
              </a:rPr>
              <a:t>summary, the incorporation of </a:t>
            </a:r>
            <a:r>
              <a:rPr lang="en-GB" dirty="0" err="1">
                <a:latin typeface="Source Sans Pro"/>
              </a:rPr>
              <a:t>XGBoost</a:t>
            </a:r>
            <a:r>
              <a:rPr lang="en-GB" dirty="0">
                <a:latin typeface="Source Sans Pro"/>
              </a:rPr>
              <a:t> in the proposed system represents a strategic choice driven by its multifaceted strengths—efficiency, scalability, adaptability to complex data structures, interpretability, and robust predictive performance. </a:t>
            </a:r>
            <a:endParaRPr lang="en-IN" dirty="0">
              <a:latin typeface="Source Sans Pro"/>
            </a:endParaRPr>
          </a:p>
        </p:txBody>
      </p: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16094" y="484932"/>
            <a:ext cx="4769428" cy="3003878"/>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49835" y="3713989"/>
            <a:ext cx="4701947" cy="4290432"/>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w="13811">
            <a:solidFill>
              <a:srgbClr val="FFFFFF">
                <a:alpha val="64000"/>
              </a:srgbClr>
            </a:solidFill>
            <a:prstDash val="solid"/>
          </a:ln>
        </p:spPr>
      </p:sp>
      <p:sp>
        <p:nvSpPr>
          <p:cNvPr id="5" name="Text 1"/>
          <p:cNvSpPr/>
          <p:nvPr/>
        </p:nvSpPr>
        <p:spPr>
          <a:xfrm>
            <a:off x="833199" y="2898338"/>
            <a:ext cx="7477601" cy="1388745"/>
          </a:xfrm>
          <a:prstGeom prst="rect">
            <a:avLst/>
          </a:prstGeom>
          <a:noFill/>
          <a:ln/>
        </p:spPr>
        <p:txBody>
          <a:bodyPr wrap="square" rtlCol="0" anchor="t"/>
          <a:lstStyle/>
          <a:p>
            <a:pPr marL="0" indent="0">
              <a:lnSpc>
                <a:spcPts val="5468"/>
              </a:lnSpc>
              <a:buNone/>
            </a:pPr>
            <a:endParaRPr lang="en-US" sz="4374" b="1" kern="0" spc="-87" dirty="0">
              <a:solidFill>
                <a:srgbClr val="FF75D3"/>
              </a:solidFill>
              <a:latin typeface="adonis-web" pitchFamily="34" charset="0"/>
              <a:ea typeface="adonis-web" pitchFamily="34" charset="-122"/>
            </a:endParaRPr>
          </a:p>
          <a:p>
            <a:pPr marL="0" indent="0">
              <a:lnSpc>
                <a:spcPts val="5468"/>
              </a:lnSpc>
              <a:buNone/>
            </a:pPr>
            <a:endParaRPr lang="en-US" sz="4374" dirty="0"/>
          </a:p>
        </p:txBody>
      </p:sp>
      <p:sp>
        <p:nvSpPr>
          <p:cNvPr id="6" name="Text 2"/>
          <p:cNvSpPr/>
          <p:nvPr/>
        </p:nvSpPr>
        <p:spPr>
          <a:xfrm>
            <a:off x="833199" y="4620339"/>
            <a:ext cx="7477601" cy="710803"/>
          </a:xfrm>
          <a:prstGeom prst="rect">
            <a:avLst/>
          </a:prstGeom>
          <a:noFill/>
          <a:ln/>
        </p:spPr>
        <p:txBody>
          <a:bodyPr wrap="square" rtlCol="0" anchor="t"/>
          <a:lstStyle/>
          <a:p>
            <a:pPr marL="0" indent="0">
              <a:lnSpc>
                <a:spcPts val="2799"/>
              </a:lnSpc>
              <a:buNone/>
            </a:pPr>
            <a:endParaRPr lang="en-US" sz="1750" kern="0" spc="-35" dirty="0" smtClean="0">
              <a:solidFill>
                <a:srgbClr val="272525"/>
              </a:solidFill>
              <a:latin typeface="Source Sans Pro" pitchFamily="34" charset="0"/>
              <a:ea typeface="Source Sans Pro" pitchFamily="34" charset="-122"/>
              <a:cs typeface="Source Sans Pro" pitchFamily="34" charset="-120"/>
            </a:endParaRPr>
          </a:p>
        </p:txBody>
      </p:sp>
      <p:sp>
        <p:nvSpPr>
          <p:cNvPr id="7" name="TextBox 6"/>
          <p:cNvSpPr txBox="1"/>
          <p:nvPr/>
        </p:nvSpPr>
        <p:spPr>
          <a:xfrm>
            <a:off x="602673" y="550719"/>
            <a:ext cx="13300363" cy="6647974"/>
          </a:xfrm>
          <a:prstGeom prst="rect">
            <a:avLst/>
          </a:prstGeom>
          <a:noFill/>
        </p:spPr>
        <p:txBody>
          <a:bodyPr wrap="square" rtlCol="0">
            <a:spAutoFit/>
          </a:bodyPr>
          <a:lstStyle/>
          <a:p>
            <a:r>
              <a:rPr lang="en-GB" sz="4400" dirty="0">
                <a:solidFill>
                  <a:srgbClr val="FF33CC"/>
                </a:solidFill>
                <a:latin typeface="adonis-web"/>
              </a:rPr>
              <a:t>System </a:t>
            </a:r>
            <a:r>
              <a:rPr lang="en-GB" sz="4400" dirty="0" smtClean="0">
                <a:solidFill>
                  <a:srgbClr val="FF33CC"/>
                </a:solidFill>
                <a:latin typeface="adonis-web"/>
              </a:rPr>
              <a:t>Requirements</a:t>
            </a:r>
          </a:p>
          <a:p>
            <a:endParaRPr lang="en-GB" dirty="0">
              <a:latin typeface="Source Sans Pro"/>
            </a:endParaRPr>
          </a:p>
          <a:p>
            <a:pPr lvl="1"/>
            <a:r>
              <a:rPr lang="en-GB" dirty="0" smtClean="0">
                <a:latin typeface="Source Sans Pro"/>
              </a:rPr>
              <a:t>Hardware </a:t>
            </a:r>
            <a:r>
              <a:rPr lang="en-GB" dirty="0">
                <a:latin typeface="Source Sans Pro"/>
              </a:rPr>
              <a:t>Requirements:</a:t>
            </a:r>
          </a:p>
          <a:p>
            <a:pPr lvl="2"/>
            <a:r>
              <a:rPr lang="en-GB" dirty="0" smtClean="0">
                <a:latin typeface="Source Sans Pro"/>
              </a:rPr>
              <a:t>-</a:t>
            </a:r>
            <a:r>
              <a:rPr lang="en-GB" dirty="0">
                <a:latin typeface="Source Sans Pro"/>
              </a:rPr>
              <a:t>CPU : Processor i5 or more</a:t>
            </a:r>
          </a:p>
          <a:p>
            <a:pPr lvl="2"/>
            <a:r>
              <a:rPr lang="en-GB" dirty="0" smtClean="0">
                <a:latin typeface="Source Sans Pro"/>
              </a:rPr>
              <a:t>-</a:t>
            </a:r>
            <a:r>
              <a:rPr lang="en-GB" dirty="0">
                <a:latin typeface="Source Sans Pro"/>
              </a:rPr>
              <a:t>RAM : 8GB</a:t>
            </a:r>
          </a:p>
          <a:p>
            <a:pPr lvl="2"/>
            <a:r>
              <a:rPr lang="en-GB" dirty="0" smtClean="0">
                <a:latin typeface="Source Sans Pro"/>
              </a:rPr>
              <a:t>-</a:t>
            </a:r>
            <a:r>
              <a:rPr lang="en-GB" dirty="0">
                <a:latin typeface="Source Sans Pro"/>
              </a:rPr>
              <a:t>Operating </a:t>
            </a:r>
            <a:r>
              <a:rPr lang="en-GB" dirty="0" smtClean="0">
                <a:latin typeface="Source Sans Pro"/>
              </a:rPr>
              <a:t>System</a:t>
            </a:r>
          </a:p>
          <a:p>
            <a:pPr lvl="2"/>
            <a:endParaRPr lang="en-GB" dirty="0">
              <a:latin typeface="Source Sans Pro"/>
            </a:endParaRPr>
          </a:p>
          <a:p>
            <a:pPr lvl="1"/>
            <a:r>
              <a:rPr lang="en-GB" dirty="0" smtClean="0">
                <a:latin typeface="Source Sans Pro"/>
              </a:rPr>
              <a:t>Software </a:t>
            </a:r>
            <a:r>
              <a:rPr lang="en-GB" dirty="0">
                <a:latin typeface="Source Sans Pro"/>
              </a:rPr>
              <a:t>Requirements:</a:t>
            </a:r>
          </a:p>
          <a:p>
            <a:pPr lvl="2"/>
            <a:r>
              <a:rPr lang="en-GB" dirty="0" smtClean="0">
                <a:latin typeface="Source Sans Pro"/>
              </a:rPr>
              <a:t>-</a:t>
            </a:r>
            <a:r>
              <a:rPr lang="en-GB" dirty="0" err="1">
                <a:latin typeface="Source Sans Pro"/>
              </a:rPr>
              <a:t>Jupyter</a:t>
            </a:r>
            <a:r>
              <a:rPr lang="en-GB" dirty="0">
                <a:latin typeface="Source Sans Pro"/>
              </a:rPr>
              <a:t> Notebook</a:t>
            </a:r>
          </a:p>
          <a:p>
            <a:pPr lvl="2"/>
            <a:r>
              <a:rPr lang="en-GB" dirty="0" smtClean="0">
                <a:latin typeface="Source Sans Pro"/>
              </a:rPr>
              <a:t>-</a:t>
            </a:r>
            <a:r>
              <a:rPr lang="en-GB" dirty="0">
                <a:latin typeface="Source Sans Pro"/>
              </a:rPr>
              <a:t>Anaconda </a:t>
            </a:r>
            <a:r>
              <a:rPr lang="en-GB" dirty="0" err="1">
                <a:latin typeface="Source Sans Pro"/>
              </a:rPr>
              <a:t>Navig</a:t>
            </a:r>
            <a:endParaRPr lang="en-GB" dirty="0">
              <a:latin typeface="Source Sans Pro"/>
            </a:endParaRPr>
          </a:p>
          <a:p>
            <a:pPr lvl="2"/>
            <a:r>
              <a:rPr lang="en-GB" dirty="0" smtClean="0">
                <a:latin typeface="Source Sans Pro"/>
              </a:rPr>
              <a:t>-</a:t>
            </a:r>
            <a:r>
              <a:rPr lang="en-GB" dirty="0">
                <a:latin typeface="Source Sans Pro"/>
              </a:rPr>
              <a:t>Python </a:t>
            </a:r>
            <a:r>
              <a:rPr lang="en-GB" dirty="0" smtClean="0">
                <a:latin typeface="Source Sans Pro"/>
              </a:rPr>
              <a:t>3.8</a:t>
            </a:r>
          </a:p>
          <a:p>
            <a:pPr lvl="2"/>
            <a:endParaRPr lang="en-GB" dirty="0">
              <a:latin typeface="Source Sans Pro"/>
            </a:endParaRPr>
          </a:p>
          <a:p>
            <a:r>
              <a:rPr lang="en-GB" dirty="0" smtClean="0">
                <a:latin typeface="Source Sans Pro"/>
              </a:rPr>
              <a:t>Non </a:t>
            </a:r>
            <a:r>
              <a:rPr lang="en-GB" dirty="0">
                <a:latin typeface="Source Sans Pro"/>
              </a:rPr>
              <a:t>Functional Requirements </a:t>
            </a:r>
          </a:p>
          <a:p>
            <a:endParaRPr lang="en-GB" dirty="0" smtClean="0">
              <a:latin typeface="Source Sans Pro"/>
            </a:endParaRPr>
          </a:p>
          <a:p>
            <a:r>
              <a:rPr lang="en-GB" dirty="0" smtClean="0">
                <a:latin typeface="Source Sans Pro"/>
              </a:rPr>
              <a:t>Reliability</a:t>
            </a:r>
            <a:r>
              <a:rPr lang="en-GB" dirty="0">
                <a:latin typeface="Source Sans Pro"/>
              </a:rPr>
              <a:t>:</a:t>
            </a:r>
          </a:p>
          <a:p>
            <a:r>
              <a:rPr lang="en-GB" dirty="0" smtClean="0">
                <a:latin typeface="Source Sans Pro"/>
              </a:rPr>
              <a:t>The </a:t>
            </a:r>
            <a:r>
              <a:rPr lang="en-GB" dirty="0">
                <a:latin typeface="Source Sans Pro"/>
              </a:rPr>
              <a:t>software should be able to detect the URL </a:t>
            </a:r>
            <a:r>
              <a:rPr lang="en-GB" dirty="0" err="1">
                <a:latin typeface="Source Sans Pro"/>
              </a:rPr>
              <a:t>tуре</a:t>
            </a:r>
            <a:r>
              <a:rPr lang="en-GB" dirty="0">
                <a:latin typeface="Source Sans Pro"/>
              </a:rPr>
              <a:t> </a:t>
            </a:r>
            <a:r>
              <a:rPr lang="en-GB" dirty="0" err="1">
                <a:latin typeface="Source Sans Pro"/>
              </a:rPr>
              <a:t>accurately,irrespectivec</a:t>
            </a:r>
            <a:r>
              <a:rPr lang="en-GB" dirty="0">
                <a:latin typeface="Source Sans Pro"/>
              </a:rPr>
              <a:t> of </a:t>
            </a:r>
            <a:r>
              <a:rPr lang="en-GB" dirty="0" err="1">
                <a:latin typeface="Source Sans Pro"/>
              </a:rPr>
              <a:t>nо</a:t>
            </a:r>
            <a:r>
              <a:rPr lang="en-GB" dirty="0">
                <a:latin typeface="Source Sans Pro"/>
              </a:rPr>
              <a:t> of</a:t>
            </a:r>
          </a:p>
          <a:p>
            <a:r>
              <a:rPr lang="en-GB" dirty="0" smtClean="0">
                <a:latin typeface="Source Sans Pro"/>
              </a:rPr>
              <a:t>attempts</a:t>
            </a:r>
            <a:r>
              <a:rPr lang="en-GB" dirty="0">
                <a:latin typeface="Source Sans Pro"/>
              </a:rPr>
              <a:t>.</a:t>
            </a:r>
          </a:p>
          <a:p>
            <a:r>
              <a:rPr lang="en-GB" dirty="0" smtClean="0">
                <a:latin typeface="Source Sans Pro"/>
              </a:rPr>
              <a:t>It </a:t>
            </a:r>
            <a:r>
              <a:rPr lang="en-GB" dirty="0">
                <a:latin typeface="Source Sans Pro"/>
              </a:rPr>
              <a:t>should be able to give the faster response as output.</a:t>
            </a:r>
          </a:p>
          <a:p>
            <a:endParaRPr lang="en-GB" dirty="0" smtClean="0">
              <a:latin typeface="Source Sans Pro"/>
            </a:endParaRPr>
          </a:p>
          <a:p>
            <a:r>
              <a:rPr lang="en-GB" dirty="0" smtClean="0">
                <a:latin typeface="Source Sans Pro"/>
              </a:rPr>
              <a:t>Scalability</a:t>
            </a:r>
            <a:r>
              <a:rPr lang="en-GB" dirty="0">
                <a:latin typeface="Source Sans Pro"/>
              </a:rPr>
              <a:t>:</a:t>
            </a:r>
          </a:p>
          <a:p>
            <a:r>
              <a:rPr lang="en-GB" dirty="0" smtClean="0">
                <a:latin typeface="Source Sans Pro"/>
              </a:rPr>
              <a:t>The </a:t>
            </a:r>
            <a:r>
              <a:rPr lang="en-GB" dirty="0">
                <a:latin typeface="Source Sans Pro"/>
              </a:rPr>
              <a:t>software should be able to differentiate the class of all the URLs ands should be user</a:t>
            </a:r>
          </a:p>
          <a:p>
            <a:r>
              <a:rPr lang="en-GB" dirty="0" smtClean="0">
                <a:latin typeface="Source Sans Pro"/>
              </a:rPr>
              <a:t>friendly </a:t>
            </a:r>
            <a:r>
              <a:rPr lang="en-GB" dirty="0">
                <a:latin typeface="Source Sans Pro"/>
              </a:rPr>
              <a:t>for yielding better results</a:t>
            </a:r>
            <a:endParaRPr lang="en-IN" dirty="0">
              <a:latin typeface="Source Sans Pro"/>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97427" y="0"/>
            <a:ext cx="14630400" cy="8229600"/>
          </a:xfrm>
          <a:prstGeom prst="rect">
            <a:avLst/>
          </a:prstGeom>
          <a:solidFill>
            <a:srgbClr val="FFFFFF">
              <a:alpha val="75000"/>
            </a:srgbClr>
          </a:solidFill>
          <a:ln w="13811">
            <a:solidFill>
              <a:srgbClr val="FFFFFF">
                <a:alpha val="64000"/>
              </a:srgbClr>
            </a:solidFill>
            <a:prstDash val="solid"/>
          </a:ln>
        </p:spPr>
      </p:sp>
      <p:sp>
        <p:nvSpPr>
          <p:cNvPr id="5" name="Text 1"/>
          <p:cNvSpPr/>
          <p:nvPr/>
        </p:nvSpPr>
        <p:spPr>
          <a:xfrm>
            <a:off x="833199" y="187037"/>
            <a:ext cx="12415210" cy="1236518"/>
          </a:xfrm>
          <a:prstGeom prst="rect">
            <a:avLst/>
          </a:prstGeom>
          <a:noFill/>
          <a:ln/>
        </p:spPr>
        <p:txBody>
          <a:bodyPr wrap="square" rtlCol="0" anchor="t"/>
          <a:lstStyle/>
          <a:p>
            <a:pPr algn="ctr">
              <a:lnSpc>
                <a:spcPts val="5468"/>
              </a:lnSpc>
            </a:pPr>
            <a:r>
              <a:rPr lang="en-US" sz="4374" b="1" kern="0" spc="-87" dirty="0">
                <a:solidFill>
                  <a:srgbClr val="FF75D3"/>
                </a:solidFill>
                <a:latin typeface="adonis-web" pitchFamily="34" charset="0"/>
                <a:ea typeface="adonis-web" pitchFamily="34" charset="-122"/>
              </a:rPr>
              <a:t>SYSTEM ARCHITECTURE</a:t>
            </a:r>
            <a:endParaRPr lang="en-US" sz="4374" dirty="0"/>
          </a:p>
        </p:txBody>
      </p:sp>
      <p:sp>
        <p:nvSpPr>
          <p:cNvPr id="6" name="Text 2"/>
          <p:cNvSpPr/>
          <p:nvPr/>
        </p:nvSpPr>
        <p:spPr>
          <a:xfrm>
            <a:off x="833199" y="4442698"/>
            <a:ext cx="7477601" cy="1066205"/>
          </a:xfrm>
          <a:prstGeom prst="rect">
            <a:avLst/>
          </a:prstGeom>
          <a:noFill/>
          <a:ln/>
        </p:spPr>
        <p:txBody>
          <a:bodyPr wrap="square" rtlCol="0" anchor="t"/>
          <a:lstStyle/>
          <a:p>
            <a:pPr marL="0" indent="0">
              <a:lnSpc>
                <a:spcPts val="2799"/>
              </a:lnSpc>
              <a:buNone/>
            </a:pPr>
            <a:endParaRPr lang="en-US" sz="1750"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05172" y="1727781"/>
            <a:ext cx="9071264" cy="4774038"/>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83128" y="0"/>
            <a:ext cx="14630400" cy="8229600"/>
          </a:xfrm>
          <a:prstGeom prst="rect">
            <a:avLst/>
          </a:prstGeom>
          <a:solidFill>
            <a:srgbClr val="FFFFFF">
              <a:alpha val="75000"/>
            </a:srgbClr>
          </a:solidFill>
          <a:ln w="13811">
            <a:solidFill>
              <a:srgbClr val="FFFFFF">
                <a:alpha val="64000"/>
              </a:srgbClr>
            </a:solidFill>
            <a:prstDash val="solid"/>
          </a:ln>
        </p:spPr>
      </p:sp>
      <p:sp>
        <p:nvSpPr>
          <p:cNvPr id="5" name="Text 1"/>
          <p:cNvSpPr/>
          <p:nvPr/>
        </p:nvSpPr>
        <p:spPr>
          <a:xfrm>
            <a:off x="342901" y="301336"/>
            <a:ext cx="7967900" cy="3985747"/>
          </a:xfrm>
          <a:prstGeom prst="rect">
            <a:avLst/>
          </a:prstGeom>
          <a:noFill/>
          <a:ln/>
        </p:spPr>
        <p:txBody>
          <a:bodyPr wrap="square" rtlCol="0" anchor="t"/>
          <a:lstStyle/>
          <a:p>
            <a:pPr marL="0" indent="0">
              <a:lnSpc>
                <a:spcPts val="5468"/>
              </a:lnSpc>
              <a:buNone/>
            </a:pPr>
            <a:endParaRPr lang="en-US" sz="4374" dirty="0"/>
          </a:p>
        </p:txBody>
      </p:sp>
      <p:sp>
        <p:nvSpPr>
          <p:cNvPr id="6" name="Text 2"/>
          <p:cNvSpPr/>
          <p:nvPr/>
        </p:nvSpPr>
        <p:spPr>
          <a:xfrm>
            <a:off x="833199" y="4620339"/>
            <a:ext cx="7477601" cy="710803"/>
          </a:xfrm>
          <a:prstGeom prst="rect">
            <a:avLst/>
          </a:prstGeom>
          <a:noFill/>
          <a:ln/>
        </p:spPr>
        <p:txBody>
          <a:bodyPr wrap="square" rtlCol="0" anchor="t"/>
          <a:lstStyle/>
          <a:p>
            <a:pPr marL="0" indent="0">
              <a:lnSpc>
                <a:spcPts val="2799"/>
              </a:lnSpc>
              <a:buNone/>
            </a:pPr>
            <a:endParaRPr lang="en-US" sz="1750" dirty="0"/>
          </a:p>
        </p:txBody>
      </p:sp>
      <p:sp>
        <p:nvSpPr>
          <p:cNvPr id="8" name="TextBox 7"/>
          <p:cNvSpPr txBox="1"/>
          <p:nvPr/>
        </p:nvSpPr>
        <p:spPr>
          <a:xfrm>
            <a:off x="833199" y="561109"/>
            <a:ext cx="12300910" cy="6740307"/>
          </a:xfrm>
          <a:prstGeom prst="rect">
            <a:avLst/>
          </a:prstGeom>
          <a:noFill/>
        </p:spPr>
        <p:txBody>
          <a:bodyPr wrap="square" rtlCol="0">
            <a:spAutoFit/>
          </a:bodyPr>
          <a:lstStyle/>
          <a:p>
            <a:r>
              <a:rPr lang="en-IN" b="1" dirty="0">
                <a:latin typeface="Source Sans Pro"/>
              </a:rPr>
              <a:t>Layer 1:</a:t>
            </a:r>
            <a:r>
              <a:rPr lang="en-IN" dirty="0">
                <a:latin typeface="Source Sans Pro"/>
              </a:rPr>
              <a:t> </a:t>
            </a:r>
            <a:r>
              <a:rPr lang="en-IN" b="1" dirty="0">
                <a:latin typeface="Source Sans Pro"/>
              </a:rPr>
              <a:t>Data Collection and </a:t>
            </a:r>
            <a:r>
              <a:rPr lang="en-IN" b="1" dirty="0" err="1">
                <a:latin typeface="Source Sans Pro"/>
              </a:rPr>
              <a:t>Preprocessing</a:t>
            </a:r>
            <a:r>
              <a:rPr lang="en-IN" b="1" dirty="0">
                <a:latin typeface="Source Sans Pro"/>
              </a:rPr>
              <a:t>:</a:t>
            </a:r>
            <a:endParaRPr lang="en-IN" dirty="0">
              <a:latin typeface="Source Sans Pro"/>
            </a:endParaRPr>
          </a:p>
          <a:p>
            <a:r>
              <a:rPr lang="en-IN" dirty="0">
                <a:latin typeface="Source Sans Pro"/>
              </a:rPr>
              <a:t>The first step involves acquiring a comprehensive dataset that includes pertinent features derived from clinical assessments of individuals with and without Parkinson's disease. This dataset serves as the foundation for training and evaluating the </a:t>
            </a:r>
            <a:r>
              <a:rPr lang="en-IN" dirty="0" err="1">
                <a:latin typeface="Source Sans Pro"/>
              </a:rPr>
              <a:t>XGBoost</a:t>
            </a:r>
            <a:r>
              <a:rPr lang="en-IN" dirty="0">
                <a:latin typeface="Source Sans Pro"/>
              </a:rPr>
              <a:t> model. Subsequently, rigorous data </a:t>
            </a:r>
            <a:r>
              <a:rPr lang="en-IN" dirty="0" err="1">
                <a:latin typeface="Source Sans Pro"/>
              </a:rPr>
              <a:t>preprocessing</a:t>
            </a:r>
            <a:r>
              <a:rPr lang="en-IN" dirty="0">
                <a:latin typeface="Source Sans Pro"/>
              </a:rPr>
              <a:t> is carried out to handle any missing values, scale features appropriately, and encode categorical variables, ensuring a clean and standardized dataset for model training..</a:t>
            </a:r>
          </a:p>
          <a:p>
            <a:r>
              <a:rPr lang="en-IN" dirty="0">
                <a:latin typeface="Source Sans Pro"/>
              </a:rPr>
              <a:t> </a:t>
            </a:r>
          </a:p>
          <a:p>
            <a:r>
              <a:rPr lang="en-IN" b="1" dirty="0">
                <a:latin typeface="Source Sans Pro"/>
              </a:rPr>
              <a:t>Layer 2: Feature Selection:</a:t>
            </a:r>
            <a:endParaRPr lang="en-IN" dirty="0">
              <a:latin typeface="Source Sans Pro"/>
            </a:endParaRPr>
          </a:p>
          <a:p>
            <a:r>
              <a:rPr lang="en-IN" dirty="0">
                <a:latin typeface="Source Sans Pro"/>
              </a:rPr>
              <a:t>Feature selection is a critical phase where the most relevant variables contributing to Parkinson's disease detection are identified. Through this process, redundant or less informative features are excluded, streamlining the dataset to optimize the model's performance. The goal is to retain the most discriminative clinical indicators that significantly influence the predictive capabilities of the </a:t>
            </a:r>
            <a:r>
              <a:rPr lang="en-IN" dirty="0" err="1">
                <a:latin typeface="Source Sans Pro"/>
              </a:rPr>
              <a:t>XGBoost</a:t>
            </a:r>
            <a:r>
              <a:rPr lang="en-IN" dirty="0">
                <a:latin typeface="Source Sans Pro"/>
              </a:rPr>
              <a:t> algorithm.</a:t>
            </a:r>
          </a:p>
          <a:p>
            <a:r>
              <a:rPr lang="en-IN" dirty="0">
                <a:latin typeface="Source Sans Pro"/>
              </a:rPr>
              <a:t> </a:t>
            </a:r>
          </a:p>
          <a:p>
            <a:r>
              <a:rPr lang="en-IN" b="1" dirty="0">
                <a:latin typeface="Source Sans Pro"/>
              </a:rPr>
              <a:t>Layer 3: </a:t>
            </a:r>
            <a:r>
              <a:rPr lang="en-IN" b="1" dirty="0" err="1">
                <a:latin typeface="Source Sans Pro"/>
              </a:rPr>
              <a:t>XGBoost</a:t>
            </a:r>
            <a:r>
              <a:rPr lang="en-IN" b="1" dirty="0">
                <a:latin typeface="Source Sans Pro"/>
              </a:rPr>
              <a:t> Model Development:</a:t>
            </a:r>
            <a:endParaRPr lang="en-IN" dirty="0">
              <a:latin typeface="Source Sans Pro"/>
            </a:endParaRPr>
          </a:p>
          <a:p>
            <a:r>
              <a:rPr lang="en-IN" dirty="0">
                <a:latin typeface="Source Sans Pro"/>
              </a:rPr>
              <a:t>The dataset is divided into training and testing sets, enabling the </a:t>
            </a:r>
            <a:r>
              <a:rPr lang="en-IN" dirty="0" err="1">
                <a:latin typeface="Source Sans Pro"/>
              </a:rPr>
              <a:t>XGBoost</a:t>
            </a:r>
            <a:r>
              <a:rPr lang="en-IN" dirty="0">
                <a:latin typeface="Source Sans Pro"/>
              </a:rPr>
              <a:t> model to undergo rigorous training on a subset of the data. During this phase, </a:t>
            </a:r>
            <a:r>
              <a:rPr lang="en-IN" dirty="0" err="1">
                <a:latin typeface="Source Sans Pro"/>
              </a:rPr>
              <a:t>hyperparameters</a:t>
            </a:r>
            <a:r>
              <a:rPr lang="en-IN" dirty="0">
                <a:latin typeface="Source Sans Pro"/>
              </a:rPr>
              <a:t> are fine-tuned to enhance the model's predictive accuracy. The model learns complex patterns and relationships within the features, aiming to achieve a robust and reliable Parkinson's disease detection capability.</a:t>
            </a:r>
          </a:p>
          <a:p>
            <a:r>
              <a:rPr lang="en-IN" dirty="0">
                <a:latin typeface="Source Sans Pro"/>
              </a:rPr>
              <a:t> </a:t>
            </a:r>
          </a:p>
          <a:p>
            <a:r>
              <a:rPr lang="en-IN" b="1" dirty="0">
                <a:latin typeface="Source Sans Pro"/>
              </a:rPr>
              <a:t>Layer 4: Model Evaluation:</a:t>
            </a:r>
            <a:endParaRPr lang="en-IN" dirty="0">
              <a:latin typeface="Source Sans Pro"/>
            </a:endParaRPr>
          </a:p>
          <a:p>
            <a:r>
              <a:rPr lang="en-IN" dirty="0">
                <a:latin typeface="Source Sans Pro"/>
              </a:rPr>
              <a:t>Following the training phase, the </a:t>
            </a:r>
            <a:r>
              <a:rPr lang="en-IN" dirty="0" err="1">
                <a:latin typeface="Source Sans Pro"/>
              </a:rPr>
              <a:t>XGBoost</a:t>
            </a:r>
            <a:r>
              <a:rPr lang="en-IN" dirty="0">
                <a:latin typeface="Source Sans Pro"/>
              </a:rPr>
              <a:t> model is evaluated on a separate testing set to assess its generalization performance. Performance metrics such as accuracy, precision, recall, and F1 score are calculated to gauge the model's effectiveness in correctly identifying cases of Parkinson's disease. Cross-validation techniques may also be employed to ensure the model's stability across diverse subsets of the data.</a:t>
            </a: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371</TotalTime>
  <Words>1933</Words>
  <Application>Microsoft Office PowerPoint</Application>
  <PresentationFormat>Custom</PresentationFormat>
  <Paragraphs>148</Paragraphs>
  <Slides>12</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adonis-web</vt:lpstr>
      <vt:lpstr>Arial</vt:lpstr>
      <vt:lpstr>Calibri</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anish kumar</cp:lastModifiedBy>
  <cp:revision>17</cp:revision>
  <dcterms:created xsi:type="dcterms:W3CDTF">2023-12-11T08:47:24Z</dcterms:created>
  <dcterms:modified xsi:type="dcterms:W3CDTF">2023-12-18T17:16:37Z</dcterms:modified>
</cp:coreProperties>
</file>